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9" r:id="rId4"/>
    <p:sldId id="401" r:id="rId6"/>
    <p:sldId id="260" r:id="rId7"/>
    <p:sldId id="265" r:id="rId8"/>
    <p:sldId id="296" r:id="rId9"/>
    <p:sldId id="297" r:id="rId10"/>
    <p:sldId id="298" r:id="rId11"/>
    <p:sldId id="299" r:id="rId12"/>
    <p:sldId id="300" r:id="rId13"/>
    <p:sldId id="402" r:id="rId14"/>
    <p:sldId id="301" r:id="rId15"/>
    <p:sldId id="302" r:id="rId16"/>
    <p:sldId id="303" r:id="rId17"/>
    <p:sldId id="304" r:id="rId18"/>
    <p:sldId id="367" r:id="rId19"/>
    <p:sldId id="368" r:id="rId20"/>
    <p:sldId id="338" r:id="rId21"/>
    <p:sldId id="289" r:id="rId22"/>
    <p:sldId id="288" r:id="rId23"/>
    <p:sldId id="312" r:id="rId24"/>
    <p:sldId id="313" r:id="rId25"/>
    <p:sldId id="314" r:id="rId26"/>
    <p:sldId id="315" r:id="rId27"/>
    <p:sldId id="316" r:id="rId28"/>
    <p:sldId id="318" r:id="rId29"/>
    <p:sldId id="319" r:id="rId30"/>
    <p:sldId id="320" r:id="rId31"/>
    <p:sldId id="370" r:id="rId32"/>
    <p:sldId id="317" r:id="rId33"/>
    <p:sldId id="321" r:id="rId34"/>
    <p:sldId id="369" r:id="rId35"/>
    <p:sldId id="290" r:id="rId36"/>
    <p:sldId id="291" r:id="rId37"/>
    <p:sldId id="305" r:id="rId38"/>
    <p:sldId id="306" r:id="rId39"/>
    <p:sldId id="307" r:id="rId40"/>
    <p:sldId id="308" r:id="rId41"/>
    <p:sldId id="310" r:id="rId42"/>
    <p:sldId id="311" r:id="rId43"/>
    <p:sldId id="372" r:id="rId44"/>
    <p:sldId id="322" r:id="rId45"/>
    <p:sldId id="323" r:id="rId46"/>
    <p:sldId id="324" r:id="rId47"/>
    <p:sldId id="325" r:id="rId48"/>
    <p:sldId id="326" r:id="rId49"/>
    <p:sldId id="327" r:id="rId50"/>
    <p:sldId id="273" r:id="rId5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B9"/>
    <a:srgbClr val="0067B5"/>
    <a:srgbClr val="1C319E"/>
    <a:srgbClr val="404040"/>
    <a:srgbClr val="FBFCFC"/>
    <a:srgbClr val="F2B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72D5F-5E57-437D-B6DA-7C67DB1E5D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4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6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9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7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3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9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7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6829682" y="3933424"/>
            <a:ext cx="1774323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9"/>
            </p:custDataLst>
          </p:nvPr>
        </p:nvSpPr>
        <p:spPr>
          <a:xfrm>
            <a:off x="9510841" y="3933424"/>
            <a:ext cx="1774323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9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90204" pitchFamily="34" charset="0"/>
              <a:buNone/>
            </a:pPr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6829682" y="2007470"/>
            <a:ext cx="4480918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9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829726" y="3182855"/>
            <a:ext cx="4481508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832600" y="3822700"/>
            <a:ext cx="3009900" cy="480060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3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90204" pitchFamily="34" charset="0"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730982" y="2555240"/>
            <a:ext cx="4572036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9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533275"/>
            <a:ext cx="1620202" cy="1324725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533275"/>
            <a:ext cx="1620202" cy="1324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3889058" y="2264093"/>
            <a:ext cx="4414520" cy="116776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90204" pitchFamily="34" charset="0"/>
              <a:buNone/>
              <a:defRPr sz="6600" b="0" spc="700">
                <a:solidFill>
                  <a:schemeClr val="accent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2920684" y="3475037"/>
            <a:ext cx="6350635" cy="1118870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9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40.xml"/><Relationship Id="rId24" Type="http://schemas.openxmlformats.org/officeDocument/2006/relationships/tags" Target="../tags/tag139.xml"/><Relationship Id="rId23" Type="http://schemas.openxmlformats.org/officeDocument/2006/relationships/tags" Target="../tags/tag138.xml"/><Relationship Id="rId22" Type="http://schemas.openxmlformats.org/officeDocument/2006/relationships/tags" Target="../tags/tag137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6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8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9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80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8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8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83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84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143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8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87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1.xml"/><Relationship Id="rId1" Type="http://schemas.openxmlformats.org/officeDocument/2006/relationships/tags" Target="../tags/tag18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92.xml"/><Relationship Id="rId2" Type="http://schemas.openxmlformats.org/officeDocument/2006/relationships/image" Target="../media/image8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93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94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95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96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97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98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99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0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6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61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0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0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3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4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6.xml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0.xml"/><Relationship Id="rId1" Type="http://schemas.openxmlformats.org/officeDocument/2006/relationships/tags" Target="../tags/tag205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1.xml"/><Relationship Id="rId2" Type="http://schemas.openxmlformats.org/officeDocument/2006/relationships/image" Target="../media/image8.png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1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13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14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15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5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6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17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8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2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0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24.xml"/><Relationship Id="rId1" Type="http://schemas.openxmlformats.org/officeDocument/2006/relationships/tags" Target="../tags/tag219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25.xml"/><Relationship Id="rId2" Type="http://schemas.openxmlformats.org/officeDocument/2006/relationships/image" Target="../media/image8.png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26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27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28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67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71.xml"/><Relationship Id="rId1" Type="http://schemas.openxmlformats.org/officeDocument/2006/relationships/tags" Target="../tags/tag16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7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4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5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 idx="14"/>
          </p:nvPr>
        </p:nvSpPr>
        <p:spPr>
          <a:xfrm>
            <a:off x="6895465" y="2868930"/>
            <a:ext cx="5261610" cy="970915"/>
          </a:xfrm>
        </p:spPr>
        <p:txBody>
          <a:bodyPr/>
          <a:p>
            <a:r>
              <a:rPr lang="zh-CN" altLang="en-US" sz="4000"/>
              <a:t>楼长通</a:t>
            </a:r>
            <a:r>
              <a:rPr lang="en-US" altLang="zh-CN" sz="4000"/>
              <a:t>V1.0</a:t>
            </a:r>
            <a:r>
              <a:rPr lang="zh-CN" altLang="en-US" sz="4000"/>
              <a:t>培训</a:t>
            </a:r>
            <a:endParaRPr lang="zh-CN" altLang="en-US" sz="400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336060"/>
            <a:ext cx="3960000" cy="882000"/>
          </a:xfrm>
        </p:spPr>
        <p:txBody>
          <a:bodyPr>
            <a:normAutofit fontScale="90000"/>
          </a:bodyPr>
          <a:p>
            <a:r>
              <a:rPr lang="zh-CN" altLang="en-US"/>
              <a:t>如何进行线上复查？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226820"/>
            <a:ext cx="3956685" cy="495998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隐患整改责任人完成隐患整改后，可进入小程序点击“申请复查”，上传整改后的照片，隐患状态变更为待复查，网格员点击“</a:t>
            </a:r>
            <a:r>
              <a:rPr lang="zh-CN" altLang="en-US" sz="1800">
                <a:sym typeface="+mn-ea"/>
              </a:rPr>
              <a:t>线上复查</a:t>
            </a:r>
            <a:r>
              <a:rPr lang="zh-CN" altLang="en-US" sz="1800"/>
              <a:t>”按钮，查看上传的整改后照片，核实是否完成整改，完成整改的隐患状态变更为已整改，未完成整改的状态变更为待整改。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、线上复查楼栋隐患：网格员首页</a:t>
            </a:r>
            <a:r>
              <a:rPr lang="en-US" altLang="zh-CN" sz="1800"/>
              <a:t>--</a:t>
            </a:r>
            <a:r>
              <a:rPr lang="zh-CN" altLang="en-US" sz="1800"/>
              <a:t>楼栋隐患管理</a:t>
            </a:r>
            <a:r>
              <a:rPr lang="en-US" altLang="zh-CN" sz="1800"/>
              <a:t>--</a:t>
            </a:r>
            <a:r>
              <a:rPr lang="zh-CN" altLang="en-US" sz="1800"/>
              <a:t>待复查。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、线上复查</a:t>
            </a:r>
            <a:r>
              <a:rPr lang="zh-CN" altLang="en-US" sz="1800">
                <a:sym typeface="+mn-ea"/>
              </a:rPr>
              <a:t>三小场所隐患：网格员首页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场所隐患管理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待复查。</a:t>
            </a:r>
            <a:endParaRPr lang="zh-CN" altLang="en-US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7590" y="1217930"/>
            <a:ext cx="7311390" cy="43903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336060"/>
            <a:ext cx="3960000" cy="882000"/>
          </a:xfrm>
        </p:spPr>
        <p:txBody>
          <a:bodyPr>
            <a:normAutofit fontScale="90000"/>
          </a:bodyPr>
          <a:p>
            <a:r>
              <a:rPr lang="zh-CN" altLang="en-US"/>
              <a:t>如何进行线下复查？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329690"/>
            <a:ext cx="3956685" cy="495998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若隐患整改责任人没有上传隐患整改后的照片，网格员可线下复查整改情况，点击“线下复查”按钮填写复查情况，完成整改的隐患状态变更为已整改，未完成整改的隐患状态不变。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、线下复查楼栋隐患：网格员首页</a:t>
            </a:r>
            <a:r>
              <a:rPr lang="en-US" altLang="zh-CN" sz="1800"/>
              <a:t>--</a:t>
            </a:r>
            <a:r>
              <a:rPr lang="zh-CN" altLang="en-US" sz="1800"/>
              <a:t>楼栋隐患管理</a:t>
            </a:r>
            <a:r>
              <a:rPr lang="en-US" altLang="zh-CN" sz="1800"/>
              <a:t>--</a:t>
            </a:r>
            <a:r>
              <a:rPr lang="zh-CN" altLang="en-US" sz="1800"/>
              <a:t>待整改。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、线下复查</a:t>
            </a:r>
            <a:r>
              <a:rPr lang="zh-CN" altLang="en-US" sz="1800">
                <a:sym typeface="+mn-ea"/>
              </a:rPr>
              <a:t>三小场所隐患：网格员首页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场所隐患管理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待整改。</a:t>
            </a:r>
            <a:endParaRPr lang="zh-CN" altLang="en-US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7120" y="1122680"/>
            <a:ext cx="7125335" cy="42310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如何关闭隐患？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1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已整改的隐患项目，网格员可点击“关闭隐患”，结束隐患整改流程，状态变更为已关闭。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</a:t>
            </a:r>
            <a:r>
              <a:rPr lang="zh-CN" altLang="en-US" sz="1800">
                <a:sym typeface="+mn-ea"/>
              </a:rPr>
              <a:t>关闭</a:t>
            </a:r>
            <a:r>
              <a:rPr lang="zh-CN" altLang="en-US" sz="1800"/>
              <a:t>楼栋隐患：网格员首页</a:t>
            </a:r>
            <a:r>
              <a:rPr lang="en-US" altLang="zh-CN" sz="1800"/>
              <a:t>--</a:t>
            </a:r>
            <a:r>
              <a:rPr lang="zh-CN" altLang="en-US" sz="1800"/>
              <a:t>楼栋隐患管理</a:t>
            </a:r>
            <a:r>
              <a:rPr lang="en-US" altLang="zh-CN" sz="1800"/>
              <a:t>--</a:t>
            </a:r>
            <a:r>
              <a:rPr lang="zh-CN" altLang="en-US" sz="1800"/>
              <a:t>已整改。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、关闭</a:t>
            </a:r>
            <a:r>
              <a:rPr lang="zh-CN" altLang="en-US" sz="1800">
                <a:sym typeface="+mn-ea"/>
              </a:rPr>
              <a:t>三小场所隐患：网格员首页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场所隐患管理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已整改。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网格员首页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8220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87005" y="93281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已整改隐患列表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6757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72370" y="932815"/>
            <a:ext cx="1939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关闭隐患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0630" y="1454150"/>
            <a:ext cx="6786880" cy="4996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何为隐患整改超时？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如果隐患项目超过整改期限没有完成整改，会被标记为超时未整改的项目，单独显示出来，超时未整改的隐患项目需网格员重点关注，要求责任人尽快完成整改。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</a:t>
            </a:r>
            <a:r>
              <a:rPr lang="zh-CN" altLang="en-US" sz="1800">
                <a:sym typeface="+mn-ea"/>
              </a:rPr>
              <a:t>超时未整改</a:t>
            </a:r>
            <a:r>
              <a:rPr lang="zh-CN" altLang="en-US" sz="1800"/>
              <a:t>楼栋隐患：网格员首页</a:t>
            </a:r>
            <a:r>
              <a:rPr lang="en-US" altLang="zh-CN" sz="1800"/>
              <a:t>--</a:t>
            </a:r>
            <a:r>
              <a:rPr lang="zh-CN" altLang="en-US" sz="1800"/>
              <a:t>楼栋隐患管理</a:t>
            </a:r>
            <a:r>
              <a:rPr lang="en-US" altLang="zh-CN" sz="1800"/>
              <a:t>--</a:t>
            </a:r>
            <a:r>
              <a:rPr lang="zh-CN" altLang="en-US" sz="1800"/>
              <a:t>已超时。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</a:t>
            </a:r>
            <a:r>
              <a:rPr lang="zh-CN" altLang="en-US" sz="1800">
                <a:sym typeface="+mn-ea"/>
              </a:rPr>
              <a:t>超时未整改三小场所隐患：网格员首页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场所隐患管理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已超时。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86867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347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网格员首页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838517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89975" y="93281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已超时隐患列表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1025" y="1362710"/>
            <a:ext cx="4917440" cy="5111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如何查看租客防疫信息？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网格员可以查看所在网格内所有租客提交的防疫信息，及时掌握网格防疫动态。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</a:t>
            </a:r>
            <a:r>
              <a:rPr lang="zh-CN" altLang="en-US" sz="1800">
                <a:sym typeface="+mn-ea"/>
              </a:rPr>
              <a:t>网格员首页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防疫信息。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点击“查看防疫信息统计”可以追踪网格内每个楼栋、每个房间的租客填报情况。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12572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052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网格员首页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36790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72705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防疫信息列表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59612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00920" y="932815"/>
            <a:ext cx="1939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详细防疫信息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5720" y="1466215"/>
            <a:ext cx="6844665" cy="4973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785" y="5964555"/>
            <a:ext cx="2300605" cy="3333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423785" y="5930900"/>
            <a:ext cx="2300605" cy="4013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如何监督消防安全知识学习情况？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网格员可查看每个消防安全知识材料的学习情况，了解网格内的每个楼栋长、三小场所经营者、租客是否已经学习消防安全知识。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</a:t>
            </a:r>
            <a:r>
              <a:rPr lang="zh-CN" altLang="en-US" sz="1800">
                <a:sym typeface="+mn-ea"/>
              </a:rPr>
              <a:t>网格员首页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学习园地</a:t>
            </a:r>
            <a:endParaRPr lang="zh-CN" altLang="en-US" sz="18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0955" y="1522730"/>
            <a:ext cx="6852819" cy="46188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网格员首页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8220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87005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视频列表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6757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72370" y="932815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查看视频学习情况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15" y="1538605"/>
            <a:ext cx="2118360" cy="4587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432580"/>
            <a:ext cx="3960000" cy="882000"/>
          </a:xfrm>
        </p:spPr>
        <p:txBody>
          <a:bodyPr>
            <a:normAutofit fontScale="90000"/>
          </a:bodyPr>
          <a:p>
            <a:r>
              <a:rPr lang="zh-CN" altLang="en-US"/>
              <a:t>如何管理网格内的租客信息？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426210"/>
            <a:ext cx="3956685" cy="4377690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支持网格员查看管辖范围内的所有楼栋长上报的租客信息，网格员对比实际的楼栋入住情况，要求楼栋长准确上报所有住户信息（套间内的所有住户都需上报），也支持网格员自主登记租客信息。</a:t>
            </a: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1</a:t>
            </a:r>
            <a:r>
              <a:rPr lang="zh-CN" altLang="en-US"/>
              <a:t>、进入网格员首页</a:t>
            </a:r>
            <a:r>
              <a:rPr lang="en-US" altLang="zh-CN"/>
              <a:t>-</a:t>
            </a:r>
            <a:r>
              <a:rPr lang="zh-CN" altLang="en-US"/>
              <a:t>点击“</a:t>
            </a:r>
            <a:r>
              <a:rPr lang="zh-CN" altLang="en-US">
                <a:sym typeface="+mn-ea"/>
              </a:rPr>
              <a:t>租客管理</a:t>
            </a:r>
            <a:r>
              <a:rPr lang="zh-CN" altLang="en-US"/>
              <a:t>”</a:t>
            </a: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2</a:t>
            </a:r>
            <a:r>
              <a:rPr lang="zh-CN" altLang="en-US"/>
              <a:t>、点击待添加租客的租住房间号，若无该房间号，可点击“新增房间”先创建房间号</a:t>
            </a:r>
            <a:endParaRPr lang="zh-CN" altLang="en-US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3</a:t>
            </a:r>
            <a:r>
              <a:rPr lang="zh-CN" altLang="en-US"/>
              <a:t>、点击“添加租客”登记租客信息，或者点击租客二维码，让租客自主扫码填报信息。</a:t>
            </a: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网格员首页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697928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4085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865886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6366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房间列表</a:t>
            </a:r>
            <a:endParaRPr lang="zh-CN" altLang="en-US" sz="1600"/>
          </a:p>
        </p:txBody>
      </p:sp>
      <p:sp>
        <p:nvSpPr>
          <p:cNvPr id="4" name="椭圆 3"/>
          <p:cNvSpPr/>
          <p:nvPr/>
        </p:nvSpPr>
        <p:spPr>
          <a:xfrm>
            <a:off x="1041082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15625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租客列表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580" y="1652270"/>
            <a:ext cx="6562090" cy="4337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如何查看网格内的承诺书签名情况？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下发至三小场所责任主体和楼栋长的承诺书，要求各经营者和楼栋长提交电子签名，网格员根据提交签名的数据情况进行追踪。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、网格员首页</a:t>
            </a:r>
            <a:r>
              <a:rPr lang="en-US" altLang="zh-CN" sz="1800"/>
              <a:t>-</a:t>
            </a:r>
            <a:r>
              <a:rPr lang="zh-CN" altLang="en-US" sz="1800"/>
              <a:t>承诺书管理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网格员首页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8220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87005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承诺书列表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6757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7237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签名情况</a:t>
            </a:r>
            <a:endParaRPr lang="zh-CN" altLang="en-US" sz="16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1415" y="1433195"/>
            <a:ext cx="6830060" cy="431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如何获取楼栋定位？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网格员可获取或修改管辖区域内所有楼栋的定位信息。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</a:t>
            </a:r>
            <a:r>
              <a:rPr lang="zh-CN" altLang="en-US" sz="1800">
                <a:sym typeface="+mn-ea"/>
              </a:rPr>
              <a:t>网格员首页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获取楼栋定位，可在地图上面打点或者通过搜索功能查找地点</a:t>
            </a:r>
            <a:endParaRPr lang="zh-CN" altLang="en-US" sz="1800"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网格员首页</a:t>
            </a:r>
            <a:endParaRPr lang="zh-CN" altLang="en-US" sz="1600"/>
          </a:p>
        </p:txBody>
      </p:sp>
      <p:sp>
        <p:nvSpPr>
          <p:cNvPr id="13" name="椭圆 12"/>
          <p:cNvSpPr/>
          <p:nvPr/>
        </p:nvSpPr>
        <p:spPr>
          <a:xfrm>
            <a:off x="740664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1144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楼栋列表</a:t>
            </a:r>
            <a:endParaRPr lang="zh-CN" altLang="en-US" sz="1600"/>
          </a:p>
        </p:txBody>
      </p:sp>
      <p:sp>
        <p:nvSpPr>
          <p:cNvPr id="15" name="椭圆 14"/>
          <p:cNvSpPr/>
          <p:nvPr/>
        </p:nvSpPr>
        <p:spPr>
          <a:xfrm>
            <a:off x="959485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99650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定位楼栋地址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580" y="1367155"/>
            <a:ext cx="6556375" cy="46678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921000" y="2306955"/>
            <a:ext cx="6746875" cy="1167765"/>
          </a:xfrm>
        </p:spPr>
        <p:txBody>
          <a:bodyPr>
            <a:normAutofit/>
          </a:bodyPr>
          <a:p>
            <a:pPr algn="l"/>
            <a:r>
              <a:rPr lang="zh-CN" altLang="en-US"/>
              <a:t>楼栋长操作培训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p>
            <a:r>
              <a:rPr lang="zh-CN" altLang="en-US">
                <a:sym typeface="Arial" panose="020B0604020202090204" pitchFamily="34" charset="0"/>
              </a:rPr>
              <a:t>隐患管理、租客管理、租客防疫管理、消防安全视频观看及租客观看统计、承诺书签名、查看防疫二维码</a:t>
            </a:r>
            <a:endParaRPr kumimoji="1"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endParaRPr kumimoji="1"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7"/>
          <p:cNvCxnSpPr/>
          <p:nvPr>
            <p:custDataLst>
              <p:tags r:id="rId1"/>
            </p:custDataLst>
          </p:nvPr>
        </p:nvCxnSpPr>
        <p:spPr>
          <a:xfrm>
            <a:off x="1676400" y="4820581"/>
            <a:ext cx="0" cy="720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22"/>
          <p:cNvSpPr/>
          <p:nvPr>
            <p:custDataLst>
              <p:tags r:id="rId2"/>
            </p:custDataLst>
          </p:nvPr>
        </p:nvSpPr>
        <p:spPr>
          <a:xfrm>
            <a:off x="1497330" y="4316391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3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" name="Rectangle 7"/>
          <p:cNvSpPr/>
          <p:nvPr>
            <p:custDataLst>
              <p:tags r:id="rId3"/>
            </p:custDataLst>
          </p:nvPr>
        </p:nvSpPr>
        <p:spPr>
          <a:xfrm>
            <a:off x="1919605" y="4306866"/>
            <a:ext cx="2710180" cy="3937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norm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rPr>
              <a:t>三小场所操作培训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1919605" y="4707118"/>
            <a:ext cx="2710180" cy="12833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隐患管理、消防安全视频观看及租客观看统计、承诺书管理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28" name="Straight Connector 7"/>
          <p:cNvCxnSpPr/>
          <p:nvPr>
            <p:custDataLst>
              <p:tags r:id="rId5"/>
            </p:custDataLst>
          </p:nvPr>
        </p:nvCxnSpPr>
        <p:spPr>
          <a:xfrm flipH="1">
            <a:off x="1658620" y="2621280"/>
            <a:ext cx="13970" cy="720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1919605" y="2517638"/>
            <a:ext cx="2710180" cy="128333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隐患管理、租客防疫管理、消防安全视频观看统计、租客管理、承诺书管理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4" name="Straight Connector 7"/>
          <p:cNvCxnSpPr/>
          <p:nvPr>
            <p:custDataLst>
              <p:tags r:id="rId7"/>
            </p:custDataLst>
          </p:nvPr>
        </p:nvCxnSpPr>
        <p:spPr>
          <a:xfrm>
            <a:off x="5711190" y="4820581"/>
            <a:ext cx="0" cy="720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22"/>
          <p:cNvSpPr/>
          <p:nvPr>
            <p:custDataLst>
              <p:tags r:id="rId8"/>
            </p:custDataLst>
          </p:nvPr>
        </p:nvSpPr>
        <p:spPr>
          <a:xfrm>
            <a:off x="5532120" y="4316391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4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" name="Rectangle 7"/>
          <p:cNvSpPr/>
          <p:nvPr>
            <p:custDataLst>
              <p:tags r:id="rId9"/>
            </p:custDataLst>
          </p:nvPr>
        </p:nvSpPr>
        <p:spPr>
          <a:xfrm>
            <a:off x="5954395" y="4306866"/>
            <a:ext cx="2710180" cy="3937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norm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rPr>
              <a:t>租客操作培训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0"/>
            </p:custDataLst>
          </p:nvPr>
        </p:nvSpPr>
        <p:spPr>
          <a:xfrm>
            <a:off x="5954395" y="4707118"/>
            <a:ext cx="2710180" cy="12833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隐患上报、防疫上报、消防安全视频观看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37" name="Straight Connector 7"/>
          <p:cNvCxnSpPr/>
          <p:nvPr>
            <p:custDataLst>
              <p:tags r:id="rId11"/>
            </p:custDataLst>
          </p:nvPr>
        </p:nvCxnSpPr>
        <p:spPr>
          <a:xfrm>
            <a:off x="5707380" y="2621576"/>
            <a:ext cx="0" cy="720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5954395" y="2517638"/>
            <a:ext cx="2710180" cy="12833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20000"/>
              </a:lnSpc>
            </a:pPr>
            <a:r>
              <a:rPr kumimoji="1"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隐患管理、租客管理、租客防疫管理、消防安全视频观看及租客观看统计、承诺书签名、查看防疫二维码</a:t>
            </a:r>
            <a:endParaRPr kumimoji="1"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1495425" y="697422"/>
            <a:ext cx="4232910" cy="902363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lnSpcReduction="20000"/>
          </a:bodyPr>
          <a:lstStyle>
            <a:defPPr>
              <a:defRPr lang="zh-CN"/>
            </a:defPPr>
            <a:lvl1pPr>
              <a:lnSpc>
                <a:spcPct val="120000"/>
              </a:lnSpc>
              <a:defRPr sz="4800" b="1" spc="60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b="0">
                <a:solidFill>
                  <a:schemeClr val="accent1"/>
                </a:solidFill>
                <a:ea typeface="汉仪旗黑-85S" panose="00020600040101010101" pitchFamily="18" charset="-122"/>
                <a:sym typeface="Arial" panose="020B0604020202090204" pitchFamily="34" charset="0"/>
              </a:rPr>
              <a:t>目录</a:t>
            </a:r>
            <a:endParaRPr lang="zh-CN" altLang="en-US" b="0">
              <a:solidFill>
                <a:schemeClr val="accent1"/>
              </a:solidFill>
              <a:ea typeface="汉仪旗黑-85S" panose="00020600040101010101" pitchFamily="18" charset="-122"/>
              <a:sym typeface="Arial" panose="020B0604020202090204" pitchFamily="34" charset="0"/>
            </a:endParaRPr>
          </a:p>
        </p:txBody>
      </p:sp>
      <p:sp>
        <p:nvSpPr>
          <p:cNvPr id="21" name="Shape 22"/>
          <p:cNvSpPr/>
          <p:nvPr>
            <p:custDataLst>
              <p:tags r:id="rId14"/>
            </p:custDataLst>
          </p:nvPr>
        </p:nvSpPr>
        <p:spPr>
          <a:xfrm>
            <a:off x="1495425" y="2117386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Rectangle 7"/>
          <p:cNvSpPr/>
          <p:nvPr>
            <p:custDataLst>
              <p:tags r:id="rId15"/>
            </p:custDataLst>
          </p:nvPr>
        </p:nvSpPr>
        <p:spPr>
          <a:xfrm>
            <a:off x="1920875" y="2099923"/>
            <a:ext cx="2710180" cy="4279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norm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rPr>
              <a:t>网格员操作培训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23" name="Shape 22"/>
          <p:cNvSpPr/>
          <p:nvPr>
            <p:custDataLst>
              <p:tags r:id="rId16"/>
            </p:custDataLst>
          </p:nvPr>
        </p:nvSpPr>
        <p:spPr>
          <a:xfrm>
            <a:off x="5528310" y="2117386"/>
            <a:ext cx="360045" cy="360045"/>
          </a:xfrm>
          <a:prstGeom prst="rect">
            <a:avLst/>
          </a:prstGeom>
          <a:solidFill>
            <a:schemeClr val="accent1"/>
          </a:solidFill>
          <a:ln w="9525">
            <a:noFill/>
            <a:miter lim="400000"/>
          </a:ln>
        </p:spPr>
        <p:txBody>
          <a:bodyPr wrap="square" lIns="45719" rIns="45719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2</a:t>
            </a:r>
            <a:endParaRPr lang="en-US" altLang="zh-CN" sz="1600" b="1" dirty="0">
              <a:solidFill>
                <a:schemeClr val="bg1"/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" name="Rectangle 7"/>
          <p:cNvSpPr/>
          <p:nvPr>
            <p:custDataLst>
              <p:tags r:id="rId17"/>
            </p:custDataLst>
          </p:nvPr>
        </p:nvSpPr>
        <p:spPr>
          <a:xfrm>
            <a:off x="5953760" y="2099923"/>
            <a:ext cx="2710180" cy="42799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ctr" anchorCtr="0" forceAA="0" compatLnSpc="1">
            <a:norm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Arial" panose="020B0604020202090204" pitchFamily="34" charset="0"/>
              </a:rPr>
              <a:t>楼栋长操作培训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6265" y="1051560"/>
            <a:ext cx="9448800" cy="5457190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、如何上报楼栋安全隐患？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、如何查看待整改的隐患？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完成整改，如何通知网格员复查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4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、何为隐患整改超时？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5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、如何添加租客？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6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、如何删除已搬离租客？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7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、如何查看租客防疫信息？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8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、如何学习消防安全知识？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9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、如何查看租客消防安全知识学习情况？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10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、如何签名承诺书？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11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、如何正确使用防疫二维码？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楼栋长培训项目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如何登录系统？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、使用微信“扫”右侧的二维码，或者微信搜索小程序“沙井楼长通”，即可进入小程序。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、选择“</a:t>
            </a:r>
            <a:r>
              <a:rPr lang="zh-CN" altLang="en-US" sz="1800">
                <a:sym typeface="+mn-ea"/>
              </a:rPr>
              <a:t>三小场所</a:t>
            </a:r>
            <a:r>
              <a:rPr lang="zh-CN" altLang="en-US" sz="1800"/>
              <a:t>”角色，系统默认微信号码登录，选择预留在网格中心的号码登录。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4930" y="1381760"/>
            <a:ext cx="3960000" cy="44755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53330" y="467360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微信扫一扫打开小程序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60" y="1980565"/>
            <a:ext cx="2534920" cy="2549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如何上报楼栋安全隐患？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、进入楼栋长的首页。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、点击“楼栋隐患上报”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3</a:t>
            </a:r>
            <a:r>
              <a:rPr lang="zh-CN" altLang="en-US" sz="1800"/>
              <a:t>、选择隐患楼栋，录入隐患房间（选填），选择隐患类型及上传隐患照片，提交即可。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601726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2206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853376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38565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楼栋隐患上报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2470" y="1371600"/>
            <a:ext cx="5057775" cy="4981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如何查看待整改隐患？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楼栋长可以看到</a:t>
            </a:r>
            <a:r>
              <a:rPr lang="zh-CN" altLang="en-US" sz="1800">
                <a:sym typeface="+mn-ea"/>
              </a:rPr>
              <a:t>网格员核实通过的隐患项目，楼栋长根据整改通知的要求对隐患问题进行整改。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、楼栋长首页</a:t>
            </a:r>
            <a:r>
              <a:rPr lang="en-US" altLang="zh-CN" sz="1800"/>
              <a:t>--</a:t>
            </a:r>
            <a:r>
              <a:rPr lang="zh-CN" altLang="en-US" sz="1800"/>
              <a:t>楼栋隐患管理</a:t>
            </a:r>
            <a:r>
              <a:rPr lang="en-US" altLang="zh-CN" sz="1800"/>
              <a:t>--</a:t>
            </a:r>
            <a:r>
              <a:rPr lang="zh-CN" altLang="en-US" sz="1800"/>
              <a:t>待整改。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8220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87005" y="93281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待整改隐患列表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68756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92360" y="932815"/>
            <a:ext cx="1939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查看隐患详细信息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5855" y="1381125"/>
            <a:ext cx="7071995" cy="49460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完成整改，如何通知网格员复查？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1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若楼栋长已完成隐患整改，可进入小程序，在待整改栏目找到完成整改的隐患项目，点击“申请复查”，上传整改后的照片，隐患项目状态更改为待复查，网格员看到后可进行线上复查。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、楼栋长首页</a:t>
            </a:r>
            <a:r>
              <a:rPr lang="en-US" altLang="zh-CN" sz="1800"/>
              <a:t>--</a:t>
            </a:r>
            <a:r>
              <a:rPr lang="zh-CN" altLang="en-US" sz="1800"/>
              <a:t>楼栋隐患管理</a:t>
            </a:r>
            <a:r>
              <a:rPr lang="en-US" altLang="zh-CN" sz="1800"/>
              <a:t>--</a:t>
            </a:r>
            <a:r>
              <a:rPr lang="zh-CN" altLang="en-US" sz="1800"/>
              <a:t>待整改。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4791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52715" y="93281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待整改隐患列表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2185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26650" y="932815"/>
            <a:ext cx="1939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整改复函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6975" y="1506855"/>
            <a:ext cx="6937375" cy="5048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何为隐患整改超时？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如果隐患项目超过整改期限没有完成整改，会被标记为超时未整改的项目，单独显示出来，超时未整改的隐患项目需重点关注，尽快完成整改。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、楼栋长首页</a:t>
            </a:r>
            <a:r>
              <a:rPr lang="en-US" altLang="zh-CN" sz="1800"/>
              <a:t>--</a:t>
            </a:r>
            <a:r>
              <a:rPr lang="zh-CN" altLang="en-US" sz="1800"/>
              <a:t>楼栋隐患管理</a:t>
            </a:r>
            <a:r>
              <a:rPr lang="en-US" altLang="zh-CN" sz="1800"/>
              <a:t>--</a:t>
            </a:r>
            <a:r>
              <a:rPr lang="zh-CN" altLang="en-US" sz="1800"/>
              <a:t>已超时。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86867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347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838517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89975" y="93281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已超时隐患列表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805" y="1409700"/>
            <a:ext cx="5295900" cy="5086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504970"/>
            <a:ext cx="3960000" cy="882000"/>
          </a:xfrm>
        </p:spPr>
        <p:txBody>
          <a:bodyPr>
            <a:normAutofit/>
          </a:bodyPr>
          <a:p>
            <a:r>
              <a:rPr lang="zh-CN" altLang="en-US"/>
              <a:t>如何添加租客？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498600"/>
            <a:ext cx="3956685" cy="4377690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楼栋长登记管理楼栋内的租客信息，</a:t>
            </a:r>
            <a:r>
              <a:rPr lang="zh-CN" altLang="en-US" sz="1800">
                <a:sym typeface="+mn-ea"/>
              </a:rPr>
              <a:t>同个套间内的所有租户信息都需要加入系统</a:t>
            </a:r>
            <a:r>
              <a:rPr lang="zh-CN" altLang="en-US" sz="1800"/>
              <a:t>。</a:t>
            </a:r>
            <a:endParaRPr lang="en-US" altLang="zh-CN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、进入</a:t>
            </a:r>
            <a:r>
              <a:rPr lang="zh-CN" altLang="en-US" sz="1800">
                <a:sym typeface="+mn-ea"/>
              </a:rPr>
              <a:t>楼栋长</a:t>
            </a:r>
            <a:r>
              <a:rPr lang="zh-CN" altLang="en-US" sz="1800"/>
              <a:t>首页</a:t>
            </a:r>
            <a:r>
              <a:rPr lang="en-US" altLang="zh-CN" sz="1800"/>
              <a:t>--</a:t>
            </a:r>
            <a:r>
              <a:rPr lang="zh-CN" altLang="en-US" sz="1800"/>
              <a:t>点击租客管理</a:t>
            </a:r>
            <a:r>
              <a:rPr lang="en-US" altLang="zh-CN" sz="1800"/>
              <a:t>--</a:t>
            </a:r>
            <a:r>
              <a:rPr lang="zh-CN" altLang="en-US" sz="1800"/>
              <a:t>添加租客。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>
                <a:sym typeface="+mn-ea"/>
              </a:rPr>
              <a:t>2</a:t>
            </a:r>
            <a:r>
              <a:rPr lang="zh-CN" altLang="en-US" sz="1800">
                <a:sym typeface="+mn-ea"/>
              </a:rPr>
              <a:t>、点击待添加租客的租住房间号，若无该房间号，可点击“新增房间”先创建房间号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>
                <a:sym typeface="+mn-ea"/>
              </a:rPr>
              <a:t>3</a:t>
            </a:r>
            <a:r>
              <a:rPr lang="zh-CN" altLang="en-US" sz="1800">
                <a:sym typeface="+mn-ea"/>
              </a:rPr>
              <a:t>、点击“添加租客”登记租客信息，或者点击租客二维码，让租客自主扫码填报信息。</a:t>
            </a:r>
            <a:endParaRPr lang="zh-CN" altLang="en-US" sz="1800"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0573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053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50506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09865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租客列表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2185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26650" y="932815"/>
            <a:ext cx="1939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添加租客信息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3480" y="1483995"/>
            <a:ext cx="7062470" cy="4658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如何删除已搬离租客？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如果租客已经搬离自己管理的楼栋，楼栋长可删除该租客信息。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、楼栋长首页</a:t>
            </a:r>
            <a:r>
              <a:rPr lang="en-US" altLang="zh-CN" sz="1800"/>
              <a:t>--</a:t>
            </a:r>
            <a:r>
              <a:rPr lang="zh-CN" altLang="en-US" sz="1800"/>
              <a:t>点击“</a:t>
            </a:r>
            <a:r>
              <a:rPr lang="zh-CN" altLang="en-US" sz="1800">
                <a:sym typeface="+mn-ea"/>
              </a:rPr>
              <a:t>租客管理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”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、点击已搬离租客的房间号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3</a:t>
            </a:r>
            <a:r>
              <a:rPr lang="zh-CN" altLang="en-US" sz="1800"/>
              <a:t>、点击该租客信息右下角的“删除”按钮即可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4791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52715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租客列表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1042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15220" y="932815"/>
            <a:ext cx="1939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删除已搬离租客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4605" y="1559560"/>
            <a:ext cx="6790055" cy="45821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如何查看租客防疫信息？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ym typeface="+mn-ea"/>
              </a:rPr>
              <a:t>楼栋长可以查看名下所有租客提交的防疫信息，及时掌握租客健康情况，配合网格开展疫情防控工作。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>
                <a:sym typeface="+mn-ea"/>
              </a:rPr>
              <a:t>1</a:t>
            </a:r>
            <a:r>
              <a:rPr lang="zh-CN" altLang="en-US" sz="1800">
                <a:sym typeface="+mn-ea"/>
              </a:rPr>
              <a:t>、楼栋长首页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防疫信息。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ym typeface="+mn-ea"/>
              </a:rPr>
              <a:t>点击“查看防疫信息统计”可以追踪网格内每个楼栋、每个房间的租客填报情况。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11429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1909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2505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29855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防疫信息列表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6757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72370" y="932815"/>
            <a:ext cx="1939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租客详细防疫信息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7925" y="1461770"/>
            <a:ext cx="7100570" cy="4981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如何正确使用防疫二维码？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每个楼栋长有个专属的防疫二维码，可保存至手机，打印出来贴在楼栋范围内，方便租客扫码填报防疫信息，也可一键转发至租客微信，让租客进行填报防疫信息。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、楼栋长首页</a:t>
            </a:r>
            <a:r>
              <a:rPr lang="en-US" altLang="zh-CN" sz="1800"/>
              <a:t>-</a:t>
            </a:r>
            <a:r>
              <a:rPr lang="zh-CN" altLang="en-US" sz="1800"/>
              <a:t>防疫二维码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35940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420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62825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33055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防疫二维码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0340" y="1538605"/>
            <a:ext cx="4762394" cy="468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03330" y="6269233"/>
            <a:ext cx="720090" cy="58876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隐患处理流程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51815" y="3206115"/>
            <a:ext cx="1314450" cy="7194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上报隐患</a:t>
            </a:r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454400" y="3206750"/>
            <a:ext cx="1314450" cy="7194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网格员</a:t>
            </a:r>
            <a:endParaRPr lang="zh-CN" altLang="en-US"/>
          </a:p>
          <a:p>
            <a:pPr algn="ctr"/>
            <a:r>
              <a:rPr lang="zh-CN" altLang="en-US"/>
              <a:t>核实隐患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825615" y="3206115"/>
            <a:ext cx="1314450" cy="7194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网格员发</a:t>
            </a:r>
            <a:endParaRPr lang="zh-CN" altLang="en-US"/>
          </a:p>
          <a:p>
            <a:pPr algn="ctr"/>
            <a:r>
              <a:rPr lang="zh-CN" altLang="en-US"/>
              <a:t>整改通知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825615" y="1983105"/>
            <a:ext cx="1558290" cy="7194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楼栋长</a:t>
            </a:r>
            <a:r>
              <a:rPr lang="en-US" altLang="zh-CN"/>
              <a:t>/</a:t>
            </a:r>
            <a:r>
              <a:rPr lang="zh-CN" altLang="en-US"/>
              <a:t>经营者申请复查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0088880" y="1983105"/>
            <a:ext cx="1314450" cy="7194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网格员</a:t>
            </a:r>
            <a:endParaRPr lang="zh-CN" altLang="en-US"/>
          </a:p>
          <a:p>
            <a:pPr algn="ctr"/>
            <a:r>
              <a:rPr lang="zh-CN" altLang="en-US"/>
              <a:t>线上复查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088880" y="5588000"/>
            <a:ext cx="1314450" cy="7194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网格员</a:t>
            </a:r>
            <a:endParaRPr lang="zh-CN" altLang="en-US"/>
          </a:p>
          <a:p>
            <a:pPr algn="ctr"/>
            <a:r>
              <a:rPr lang="zh-CN" altLang="en-US"/>
              <a:t>关闭隐患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51815" y="1878965"/>
            <a:ext cx="1314450" cy="1327150"/>
          </a:xfrm>
          <a:prstGeom prst="roundRect">
            <a:avLst/>
          </a:prstGeom>
          <a:noFill/>
          <a:ln>
            <a:solidFill>
              <a:srgbClr val="0067B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67B5"/>
                </a:solidFill>
              </a:rPr>
              <a:t>租客</a:t>
            </a:r>
            <a:endParaRPr lang="zh-CN" altLang="en-US">
              <a:solidFill>
                <a:srgbClr val="0067B5"/>
              </a:solidFill>
            </a:endParaRPr>
          </a:p>
          <a:p>
            <a:pPr algn="ctr"/>
            <a:r>
              <a:rPr lang="zh-CN" altLang="en-US">
                <a:solidFill>
                  <a:srgbClr val="0067B5"/>
                </a:solidFill>
              </a:rPr>
              <a:t>楼栋长</a:t>
            </a:r>
            <a:endParaRPr lang="zh-CN" altLang="en-US">
              <a:solidFill>
                <a:srgbClr val="0067B5"/>
              </a:solidFill>
            </a:endParaRPr>
          </a:p>
          <a:p>
            <a:pPr algn="ctr"/>
            <a:r>
              <a:rPr lang="zh-CN" altLang="en-US">
                <a:solidFill>
                  <a:srgbClr val="0067B5"/>
                </a:solidFill>
              </a:rPr>
              <a:t>网格员</a:t>
            </a:r>
            <a:endParaRPr lang="zh-CN" altLang="en-US">
              <a:solidFill>
                <a:srgbClr val="0067B5"/>
              </a:solidFill>
            </a:endParaRPr>
          </a:p>
          <a:p>
            <a:pPr algn="ctr"/>
            <a:r>
              <a:rPr lang="zh-CN" altLang="en-US">
                <a:solidFill>
                  <a:srgbClr val="0067B5"/>
                </a:solidFill>
              </a:rPr>
              <a:t>三小场所</a:t>
            </a:r>
            <a:endParaRPr lang="zh-CN" altLang="en-US">
              <a:solidFill>
                <a:srgbClr val="0067B5"/>
              </a:solidFill>
            </a:endParaRPr>
          </a:p>
        </p:txBody>
      </p:sp>
      <p:cxnSp>
        <p:nvCxnSpPr>
          <p:cNvPr id="19" name="直接箭头连接符 18"/>
          <p:cNvCxnSpPr>
            <a:stCxn id="7" idx="3"/>
            <a:endCxn id="48" idx="1"/>
          </p:cNvCxnSpPr>
          <p:nvPr/>
        </p:nvCxnSpPr>
        <p:spPr>
          <a:xfrm>
            <a:off x="1866265" y="3566160"/>
            <a:ext cx="23241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770120" y="330454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核实</a:t>
            </a:r>
            <a:endParaRPr lang="zh-CN" altLang="en-US" sz="1400"/>
          </a:p>
          <a:p>
            <a:r>
              <a:rPr lang="zh-CN" altLang="en-US" sz="1400"/>
              <a:t>通过</a:t>
            </a:r>
            <a:endParaRPr lang="zh-CN" altLang="en-US" sz="1400"/>
          </a:p>
        </p:txBody>
      </p:sp>
      <p:sp>
        <p:nvSpPr>
          <p:cNvPr id="43" name="圆角矩形 42"/>
          <p:cNvSpPr/>
          <p:nvPr/>
        </p:nvSpPr>
        <p:spPr>
          <a:xfrm>
            <a:off x="6827520" y="4423410"/>
            <a:ext cx="1314450" cy="7194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网格员</a:t>
            </a:r>
            <a:endParaRPr lang="zh-CN" altLang="en-US"/>
          </a:p>
          <a:p>
            <a:pPr algn="ctr"/>
            <a:r>
              <a:rPr lang="zh-CN" altLang="en-US"/>
              <a:t>线下复查</a:t>
            </a:r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2098675" y="3206750"/>
            <a:ext cx="1042035" cy="71945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待核实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隐患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308600" y="3206750"/>
            <a:ext cx="1042035" cy="71945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待整改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隐患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8667115" y="1983105"/>
            <a:ext cx="1041400" cy="71945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待复查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隐患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0225405" y="4423410"/>
            <a:ext cx="1041400" cy="71945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已整改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隐患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3335655" y="4423410"/>
            <a:ext cx="1552575" cy="71945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核实不通过隐患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8383270" y="5588000"/>
            <a:ext cx="1041400" cy="71945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已关闭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隐患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>
            <a:stCxn id="48" idx="3"/>
            <a:endCxn id="2" idx="1"/>
          </p:cNvCxnSpPr>
          <p:nvPr/>
        </p:nvCxnSpPr>
        <p:spPr>
          <a:xfrm>
            <a:off x="3140710" y="3555365"/>
            <a:ext cx="3136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" idx="2"/>
            <a:endCxn id="52" idx="0"/>
          </p:cNvCxnSpPr>
          <p:nvPr/>
        </p:nvCxnSpPr>
        <p:spPr>
          <a:xfrm>
            <a:off x="4111625" y="3914775"/>
            <a:ext cx="635" cy="497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9" idx="1"/>
            <a:endCxn id="49" idx="1"/>
          </p:cNvCxnSpPr>
          <p:nvPr/>
        </p:nvCxnSpPr>
        <p:spPr>
          <a:xfrm>
            <a:off x="4770120" y="3554095"/>
            <a:ext cx="538480" cy="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9" idx="3"/>
            <a:endCxn id="3" idx="1"/>
          </p:cNvCxnSpPr>
          <p:nvPr/>
        </p:nvCxnSpPr>
        <p:spPr>
          <a:xfrm flipV="1">
            <a:off x="6350635" y="3554730"/>
            <a:ext cx="4749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" idx="3"/>
            <a:endCxn id="50" idx="1"/>
          </p:cNvCxnSpPr>
          <p:nvPr/>
        </p:nvCxnSpPr>
        <p:spPr>
          <a:xfrm>
            <a:off x="8383905" y="2331720"/>
            <a:ext cx="2832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3" idx="3"/>
            <a:endCxn id="51" idx="1"/>
          </p:cNvCxnSpPr>
          <p:nvPr/>
        </p:nvCxnSpPr>
        <p:spPr>
          <a:xfrm>
            <a:off x="8141970" y="4772025"/>
            <a:ext cx="20834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 flipV="1">
            <a:off x="9249410" y="5953125"/>
            <a:ext cx="675005" cy="12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50" idx="3"/>
            <a:endCxn id="6" idx="1"/>
          </p:cNvCxnSpPr>
          <p:nvPr/>
        </p:nvCxnSpPr>
        <p:spPr>
          <a:xfrm>
            <a:off x="9708515" y="2331720"/>
            <a:ext cx="380365" cy="3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6" idx="2"/>
            <a:endCxn id="51" idx="0"/>
          </p:cNvCxnSpPr>
          <p:nvPr/>
        </p:nvCxnSpPr>
        <p:spPr>
          <a:xfrm>
            <a:off x="10746105" y="2691130"/>
            <a:ext cx="0" cy="1720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43" idx="2"/>
            <a:endCxn id="49" idx="2"/>
          </p:cNvCxnSpPr>
          <p:nvPr/>
        </p:nvCxnSpPr>
        <p:spPr>
          <a:xfrm rot="5400000" flipH="1">
            <a:off x="6049010" y="3695700"/>
            <a:ext cx="1216660" cy="1654810"/>
          </a:xfrm>
          <a:prstGeom prst="bentConnector3">
            <a:avLst>
              <a:gd name="adj1" fmla="val -1957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51" idx="2"/>
            <a:endCxn id="12" idx="0"/>
          </p:cNvCxnSpPr>
          <p:nvPr/>
        </p:nvCxnSpPr>
        <p:spPr>
          <a:xfrm>
            <a:off x="10746105" y="5131435"/>
            <a:ext cx="0" cy="445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6" idx="0"/>
            <a:endCxn id="49" idx="0"/>
          </p:cNvCxnSpPr>
          <p:nvPr/>
        </p:nvCxnSpPr>
        <p:spPr>
          <a:xfrm rot="16200000" flipH="1" flipV="1">
            <a:off x="7676198" y="125413"/>
            <a:ext cx="1223645" cy="4916170"/>
          </a:xfrm>
          <a:prstGeom prst="bentConnector3">
            <a:avLst>
              <a:gd name="adj1" fmla="val -194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3575685" y="402145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核实不通过</a:t>
            </a:r>
            <a:endParaRPr lang="zh-CN" altLang="en-US" sz="1400"/>
          </a:p>
        </p:txBody>
      </p:sp>
      <p:cxnSp>
        <p:nvCxnSpPr>
          <p:cNvPr id="69" name="肘形连接符 68"/>
          <p:cNvCxnSpPr>
            <a:stCxn id="49" idx="3"/>
            <a:endCxn id="5" idx="1"/>
          </p:cNvCxnSpPr>
          <p:nvPr/>
        </p:nvCxnSpPr>
        <p:spPr>
          <a:xfrm flipV="1">
            <a:off x="6350635" y="2331720"/>
            <a:ext cx="474980" cy="12236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stCxn id="49" idx="3"/>
            <a:endCxn id="43" idx="1"/>
          </p:cNvCxnSpPr>
          <p:nvPr/>
        </p:nvCxnSpPr>
        <p:spPr>
          <a:xfrm>
            <a:off x="6350635" y="3555365"/>
            <a:ext cx="476885" cy="1216660"/>
          </a:xfrm>
          <a:prstGeom prst="bentConnector3">
            <a:avLst>
              <a:gd name="adj1" fmla="val 5006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9568180" y="1366520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复查不通过</a:t>
            </a:r>
            <a:endParaRPr lang="zh-CN" altLang="en-US" sz="1400"/>
          </a:p>
        </p:txBody>
      </p:sp>
      <p:sp>
        <p:nvSpPr>
          <p:cNvPr id="72" name="文本框 71"/>
          <p:cNvSpPr txBox="1"/>
          <p:nvPr/>
        </p:nvSpPr>
        <p:spPr>
          <a:xfrm>
            <a:off x="8166100" y="444627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复查通过</a:t>
            </a:r>
            <a:endParaRPr lang="zh-CN" altLang="en-US" sz="1400"/>
          </a:p>
        </p:txBody>
      </p:sp>
      <p:sp>
        <p:nvSpPr>
          <p:cNvPr id="73" name="文本框 72"/>
          <p:cNvSpPr txBox="1"/>
          <p:nvPr/>
        </p:nvSpPr>
        <p:spPr>
          <a:xfrm>
            <a:off x="6412865" y="5426075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复查不通过</a:t>
            </a:r>
            <a:endParaRPr lang="zh-CN" altLang="en-US" sz="1400"/>
          </a:p>
        </p:txBody>
      </p:sp>
      <p:sp>
        <p:nvSpPr>
          <p:cNvPr id="74" name="文本框 73"/>
          <p:cNvSpPr txBox="1"/>
          <p:nvPr/>
        </p:nvSpPr>
        <p:spPr>
          <a:xfrm>
            <a:off x="10299065" y="279654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复查通过</a:t>
            </a:r>
            <a:endParaRPr lang="zh-CN" altLang="en-US" sz="1400"/>
          </a:p>
        </p:txBody>
      </p:sp>
    </p:spTree>
    <p:custDataLst>
      <p:tags r:id="rId9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如何学习消防安全知识？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楼栋长进入小程序学习消防安全知识，系统记录观看记录情况。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、楼栋长</a:t>
            </a:r>
            <a:r>
              <a:rPr lang="zh-CN" altLang="en-US" sz="1800">
                <a:sym typeface="+mn-ea"/>
              </a:rPr>
              <a:t>首页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学习园地</a:t>
            </a:r>
            <a:endParaRPr lang="zh-CN" altLang="en-US" sz="18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0955" y="1389380"/>
            <a:ext cx="6720532" cy="45144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8220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87005" y="932815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消防安全知识列表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6757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72370" y="932815"/>
            <a:ext cx="1939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学习消防安全知识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5" y="1390650"/>
            <a:ext cx="2084705" cy="4512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如何查看租客消防安全知识学习情况？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ym typeface="+mn-ea"/>
              </a:rPr>
              <a:t>楼栋长可查看每个消防安全视频租客的观看情况，了解自己名下的每个租客是否已经学习消防安全知识。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、楼栋长</a:t>
            </a:r>
            <a:r>
              <a:rPr lang="zh-CN" altLang="en-US" sz="1800">
                <a:sym typeface="+mn-ea"/>
              </a:rPr>
              <a:t>首页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消防安全视频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详情</a:t>
            </a:r>
            <a:endParaRPr lang="zh-CN" altLang="en-US" sz="1800"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338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8220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87005" y="932815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ym typeface="+mn-ea"/>
              </a:rPr>
              <a:t>消防安全知识列表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6757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72370" y="932815"/>
            <a:ext cx="1939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查看租客学习情况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580" y="1542415"/>
            <a:ext cx="6713220" cy="4547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如何签名承诺书？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网格中心下发的承诺书，要求楼栋长查阅并提交电子签名。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、楼栋长我的</a:t>
            </a:r>
            <a:r>
              <a:rPr lang="en-US" altLang="zh-CN" sz="1800"/>
              <a:t>-</a:t>
            </a:r>
            <a:r>
              <a:rPr lang="zh-CN" altLang="en-US" sz="1800"/>
              <a:t>承诺书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062220" y="1347932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67020" y="1323340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楼栋长我的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6839585" y="1347933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4385" y="1323340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承诺书列表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8774430" y="1347933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79230" y="132334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签名区域</a:t>
            </a:r>
            <a:endParaRPr lang="zh-CN" altLang="en-US" sz="1600"/>
          </a:p>
        </p:txBody>
      </p:sp>
      <p:sp>
        <p:nvSpPr>
          <p:cNvPr id="5" name="椭圆 4"/>
          <p:cNvSpPr/>
          <p:nvPr/>
        </p:nvSpPr>
        <p:spPr>
          <a:xfrm>
            <a:off x="10586085" y="1338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90885" y="131381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签名后</a:t>
            </a:r>
            <a:endParaRPr lang="zh-CN" altLang="en-US" sz="16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0780" y="1866900"/>
            <a:ext cx="6992620" cy="3992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921000" y="2306955"/>
            <a:ext cx="6746875" cy="1167765"/>
          </a:xfrm>
        </p:spPr>
        <p:txBody>
          <a:bodyPr>
            <a:normAutofit fontScale="90000"/>
          </a:bodyPr>
          <a:p>
            <a:pPr algn="l"/>
            <a:r>
              <a:rPr lang="zh-CN" altLang="en-US"/>
              <a:t>三小场所操作培训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p>
            <a:r>
              <a:rPr lang="zh-CN" altLang="en-US">
                <a:sym typeface="Arial" panose="020B0604020202090204" pitchFamily="34" charset="0"/>
              </a:rPr>
              <a:t>隐患管理、消防安全视频观看及租客观看统计、承诺书管理</a:t>
            </a:r>
            <a:endParaRPr kumimoji="1"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endParaRPr kumimoji="1"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608330" y="1484630"/>
            <a:ext cx="9448800" cy="478536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、如何上报场所安全隐患？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、如何查看待整改的隐患？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、完成整改，如何通知网格员复查？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、何为隐患整改超时？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5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、如何学习消防安全知识？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、如何签名承诺书？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三小场所培训项目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如何登录系统？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、使用微信“扫”右侧的二维码，或者微信搜索小程序“沙井楼长通”，即可进入小程序。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、选择“</a:t>
            </a:r>
            <a:r>
              <a:rPr lang="zh-CN" altLang="en-US" sz="1800">
                <a:sym typeface="+mn-ea"/>
              </a:rPr>
              <a:t>三小场所责任主体</a:t>
            </a:r>
            <a:r>
              <a:rPr lang="zh-CN" altLang="en-US" sz="1800"/>
              <a:t>”角色，系统默认微信号码登录，选择预留在网格中心的号码登录。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9220" y="1183640"/>
            <a:ext cx="3960000" cy="449089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18100" y="463042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微信扫一扫打开小程序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60" y="1980565"/>
            <a:ext cx="2534920" cy="2549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如何上报场所安全隐患？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、进入三小场所的首页。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、点击“场所隐患上报”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3</a:t>
            </a:r>
            <a:r>
              <a:rPr lang="zh-CN" altLang="en-US" sz="1800"/>
              <a:t>、选择隐患场所，录入隐患房间（选填），选择隐患类型及上传隐患照片，提交即可。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43433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39130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三小场所首页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81367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18475" y="932815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三小场所隐患上报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0" y="1315085"/>
            <a:ext cx="4962525" cy="4991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如何查看待整改隐患？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场所经营者可以看到</a:t>
            </a:r>
            <a:r>
              <a:rPr lang="zh-CN" altLang="en-US" sz="1800">
                <a:sym typeface="+mn-ea"/>
              </a:rPr>
              <a:t>网格员核实通过的隐患项目，经营者根据整改通知的要求对隐患问题进行整改。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、三小场所首页</a:t>
            </a:r>
            <a:r>
              <a:rPr lang="en-US" altLang="zh-CN" sz="1800"/>
              <a:t>--</a:t>
            </a:r>
            <a:r>
              <a:rPr lang="zh-CN" altLang="en-US" sz="1800"/>
              <a:t>场所隐患管理</a:t>
            </a:r>
            <a:r>
              <a:rPr lang="en-US" altLang="zh-CN" sz="1800"/>
              <a:t>--</a:t>
            </a:r>
            <a:r>
              <a:rPr lang="zh-CN" altLang="en-US" sz="1800"/>
              <a:t>待整改。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11429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19090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三小场所首页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740219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06995" y="93281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待整改隐患列表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974471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49510" y="932815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查看详细隐患信息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6835" y="1361440"/>
            <a:ext cx="6705600" cy="5029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完成整改，如何通知网格员复查？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1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若经营者已完成隐患整改，可进入小程序，在待整改栏目找到已整改的隐患项目，点击“整改复函”，隐患项目状态更改为待复查，网格员看到后安排时间进行线下复查。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、三小场所首页</a:t>
            </a:r>
            <a:r>
              <a:rPr lang="en-US" altLang="zh-CN" sz="1800"/>
              <a:t>--</a:t>
            </a:r>
            <a:r>
              <a:rPr lang="zh-CN" altLang="en-US" sz="1800"/>
              <a:t>场所隐患管理</a:t>
            </a:r>
            <a:r>
              <a:rPr lang="en-US" altLang="zh-CN" sz="1800"/>
              <a:t>--</a:t>
            </a:r>
            <a:r>
              <a:rPr lang="zh-CN" altLang="en-US" sz="1800"/>
              <a:t>待整改。</a:t>
            </a:r>
            <a:endParaRPr lang="zh-CN" altLang="en-US" sz="1800"/>
          </a:p>
        </p:txBody>
      </p:sp>
      <p:sp>
        <p:nvSpPr>
          <p:cNvPr id="5" name="椭圆 4"/>
          <p:cNvSpPr/>
          <p:nvPr/>
        </p:nvSpPr>
        <p:spPr>
          <a:xfrm>
            <a:off x="511429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19090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三小场所首页</a:t>
            </a:r>
            <a:endParaRPr lang="zh-CN" altLang="en-US" sz="1600"/>
          </a:p>
        </p:txBody>
      </p:sp>
      <p:sp>
        <p:nvSpPr>
          <p:cNvPr id="8" name="椭圆 7"/>
          <p:cNvSpPr/>
          <p:nvPr/>
        </p:nvSpPr>
        <p:spPr>
          <a:xfrm>
            <a:off x="740219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06995" y="93281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待整改隐患列表</a:t>
            </a:r>
            <a:endParaRPr lang="zh-CN" altLang="en-US" sz="1600"/>
          </a:p>
        </p:txBody>
      </p:sp>
      <p:sp>
        <p:nvSpPr>
          <p:cNvPr id="10" name="椭圆 9"/>
          <p:cNvSpPr/>
          <p:nvPr/>
        </p:nvSpPr>
        <p:spPr>
          <a:xfrm>
            <a:off x="974471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49510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点击整改复函</a:t>
            </a:r>
            <a:endParaRPr lang="zh-CN" altLang="en-US" sz="16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3645" y="1415415"/>
            <a:ext cx="6644640" cy="4818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何为隐患整改超时？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如果隐患项目超过整改期限没有完成整改，会被标记为超时未整改的项目，单独显示出来，超时未整改的隐患项目需重点关注，尽快完成整改。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</a:t>
            </a:r>
            <a:r>
              <a:rPr lang="zh-CN" altLang="en-US" sz="1800">
                <a:sym typeface="+mn-ea"/>
              </a:rPr>
              <a:t>三小场所</a:t>
            </a:r>
            <a:r>
              <a:rPr lang="zh-CN" altLang="en-US" sz="1800"/>
              <a:t>首页</a:t>
            </a:r>
            <a:r>
              <a:rPr lang="en-US" altLang="zh-CN" sz="1800"/>
              <a:t>--</a:t>
            </a:r>
            <a:r>
              <a:rPr lang="zh-CN" altLang="en-US" sz="1800"/>
              <a:t>场所隐患管理</a:t>
            </a:r>
            <a:r>
              <a:rPr lang="en-US" altLang="zh-CN" sz="1800"/>
              <a:t>--</a:t>
            </a:r>
            <a:r>
              <a:rPr lang="zh-CN" altLang="en-US" sz="1800"/>
              <a:t>已超时。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74294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47740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三小场所首页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812228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27085" y="93281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已超时隐患列表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8310" y="1423670"/>
            <a:ext cx="4572000" cy="5057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921000" y="2306955"/>
            <a:ext cx="6746875" cy="1167765"/>
          </a:xfrm>
        </p:spPr>
        <p:txBody>
          <a:bodyPr>
            <a:normAutofit/>
          </a:bodyPr>
          <a:p>
            <a:pPr algn="l"/>
            <a:r>
              <a:rPr lang="zh-CN" altLang="en-US"/>
              <a:t>网格员操作培训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/>
        <p:txBody>
          <a:bodyPr/>
          <a:p>
            <a:r>
              <a:rPr lang="zh-CN" altLang="en-US">
                <a:sym typeface="Arial" panose="020B0604020202090204" pitchFamily="34" charset="0"/>
              </a:rPr>
              <a:t>隐患管理、租客防疫管理、消防安全视频观看统计、租客管理、承诺书管理</a:t>
            </a:r>
            <a:endParaRPr kumimoji="1"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如何学习消防安全知识？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三小场所经营者进入小程序学习消防安全知识，系统记录观看记录情况。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、三小场所</a:t>
            </a:r>
            <a:r>
              <a:rPr lang="zh-CN" altLang="en-US" sz="1800">
                <a:sym typeface="+mn-ea"/>
              </a:rPr>
              <a:t>首页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学习园地</a:t>
            </a:r>
            <a:endParaRPr lang="zh-CN" altLang="en-US" sz="1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1285" y="1507490"/>
            <a:ext cx="6531659" cy="44676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17144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6240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三小场所首页</a:t>
            </a:r>
            <a:endParaRPr lang="zh-CN" altLang="en-US" sz="1600"/>
          </a:p>
        </p:txBody>
      </p:sp>
      <p:sp>
        <p:nvSpPr>
          <p:cNvPr id="8" name="椭圆 7"/>
          <p:cNvSpPr/>
          <p:nvPr/>
        </p:nvSpPr>
        <p:spPr>
          <a:xfrm>
            <a:off x="750506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09865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视频列表</a:t>
            </a:r>
            <a:endParaRPr lang="zh-CN" altLang="en-US" sz="1600"/>
          </a:p>
        </p:txBody>
      </p:sp>
      <p:sp>
        <p:nvSpPr>
          <p:cNvPr id="10" name="椭圆 9"/>
          <p:cNvSpPr/>
          <p:nvPr/>
        </p:nvSpPr>
        <p:spPr>
          <a:xfrm>
            <a:off x="979043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9523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查看视频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285" y="1507490"/>
            <a:ext cx="2069465" cy="44799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如何签名承诺书？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网格中心下发的承诺书，要求三小场所经营者查阅并提交电子签名。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、三小场所我的</a:t>
            </a:r>
            <a:r>
              <a:rPr lang="en-US" altLang="zh-CN" sz="1800"/>
              <a:t>-</a:t>
            </a:r>
            <a:r>
              <a:rPr lang="zh-CN" altLang="en-US" sz="1800"/>
              <a:t>承诺书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06222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67020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三小场所我的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683958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4385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承诺书列表</a:t>
            </a:r>
            <a:endParaRPr lang="zh-CN" altLang="en-US" sz="1600"/>
          </a:p>
        </p:txBody>
      </p:sp>
      <p:sp>
        <p:nvSpPr>
          <p:cNvPr id="11" name="椭圆 10"/>
          <p:cNvSpPr/>
          <p:nvPr/>
        </p:nvSpPr>
        <p:spPr>
          <a:xfrm>
            <a:off x="877443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7923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签名区域</a:t>
            </a:r>
            <a:endParaRPr lang="zh-CN" altLang="en-US" sz="1600"/>
          </a:p>
        </p:txBody>
      </p:sp>
      <p:sp>
        <p:nvSpPr>
          <p:cNvPr id="5" name="椭圆 4"/>
          <p:cNvSpPr/>
          <p:nvPr/>
        </p:nvSpPr>
        <p:spPr>
          <a:xfrm>
            <a:off x="10586085" y="947883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90885" y="923290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签名后</a:t>
            </a:r>
            <a:endParaRPr lang="zh-CN" altLang="en-US" sz="16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8395" y="1443355"/>
            <a:ext cx="6981190" cy="4162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2747010" y="2306955"/>
            <a:ext cx="6746875" cy="1167765"/>
          </a:xfrm>
        </p:spPr>
        <p:txBody>
          <a:bodyPr>
            <a:normAutofit/>
          </a:bodyPr>
          <a:p>
            <a:pPr algn="ctr"/>
            <a:r>
              <a:rPr lang="zh-CN" altLang="en-US"/>
              <a:t>租客操作培训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p>
            <a:r>
              <a:rPr lang="zh-CN" altLang="en-US">
                <a:sym typeface="Arial" panose="020B0604020202090204" pitchFamily="34" charset="0"/>
              </a:rPr>
              <a:t>隐患上报、防疫上报、消防安全视频查看</a:t>
            </a:r>
            <a:endParaRPr lang="zh-CN" altLang="en-US">
              <a:sym typeface="Arial" panose="020B060402020209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608330" y="1484630"/>
            <a:ext cx="9448800" cy="478536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、如何上报楼栋安全隐患？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、如何上报防疫信息？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、如何学习消防安全知识？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租客培训项目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如何登录系统？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、使用微信“扫”右侧的二维码，或者微信搜索小程序“沙井楼长通”，即可进入小程序。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、选择“</a:t>
            </a:r>
            <a:r>
              <a:rPr lang="zh-CN" altLang="en-US" sz="1800">
                <a:sym typeface="+mn-ea"/>
              </a:rPr>
              <a:t>租客</a:t>
            </a:r>
            <a:r>
              <a:rPr lang="zh-CN" altLang="en-US" sz="1800"/>
              <a:t>”角色，系统默认微信号码登录，选择预留给楼栋长的手机号码登录，如果楼栋长没有录入租客信息，租客无法进入系统。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9055" y="1324610"/>
            <a:ext cx="3960000" cy="453274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18100" y="463042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微信扫一扫打开小程序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1980565"/>
            <a:ext cx="2534920" cy="2549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如何上报楼栋安全隐患？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、进入租客的首页。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、点击“安全隐患上报”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3</a:t>
            </a:r>
            <a:r>
              <a:rPr lang="zh-CN" altLang="en-US" sz="1800"/>
              <a:t>、选择隐患楼栋，录入隐患房间（选填），选择隐患类型及上传隐患照片，提交即可。</a:t>
            </a:r>
            <a:endParaRPr lang="zh-CN" altLang="en-US" sz="1800"/>
          </a:p>
        </p:txBody>
      </p:sp>
      <p:sp>
        <p:nvSpPr>
          <p:cNvPr id="7" name="椭圆 6"/>
          <p:cNvSpPr/>
          <p:nvPr/>
        </p:nvSpPr>
        <p:spPr>
          <a:xfrm>
            <a:off x="574294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4774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租客首页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812228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27085" y="932815"/>
            <a:ext cx="2214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租客上报楼栋安全隐患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2130" y="1356995"/>
            <a:ext cx="4629150" cy="50196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如何上报防疫信息？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租客根据实际情况定期填写防疫信息，配合网格疫情防控工作。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、租客</a:t>
            </a:r>
            <a:r>
              <a:rPr lang="zh-CN" altLang="en-US" sz="1800">
                <a:sym typeface="+mn-ea"/>
              </a:rPr>
              <a:t>首页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租客防疫填报</a:t>
            </a:r>
            <a:endParaRPr lang="zh-CN" altLang="en-US" sz="18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ym typeface="+mn-ea"/>
              </a:rPr>
              <a:t>租客可帮助家里的老人小孩登记防疫信息</a:t>
            </a:r>
            <a:endParaRPr lang="zh-CN" altLang="en-US" sz="1800"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0009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0489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租客首页</a:t>
            </a:r>
            <a:endParaRPr lang="zh-CN" altLang="en-US" sz="1600"/>
          </a:p>
        </p:txBody>
      </p:sp>
      <p:sp>
        <p:nvSpPr>
          <p:cNvPr id="9" name="椭圆 8"/>
          <p:cNvSpPr/>
          <p:nvPr/>
        </p:nvSpPr>
        <p:spPr>
          <a:xfrm>
            <a:off x="820229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07095" y="932815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租客上报防疫信息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6225" y="1397000"/>
            <a:ext cx="4676775" cy="4991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如何学习消防安全知识？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租客进入小程序学习消防安全知识，系统记录观看记录情况。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、租客</a:t>
            </a:r>
            <a:r>
              <a:rPr lang="zh-CN" altLang="en-US" sz="1800">
                <a:sym typeface="+mn-ea"/>
              </a:rPr>
              <a:t>首页</a:t>
            </a:r>
            <a:r>
              <a:rPr lang="en-US" altLang="zh-CN" sz="1800">
                <a:sym typeface="+mn-ea"/>
              </a:rPr>
              <a:t>-</a:t>
            </a:r>
            <a:r>
              <a:rPr lang="zh-CN" altLang="en-US" sz="1800">
                <a:sym typeface="+mn-ea"/>
              </a:rPr>
              <a:t>学习园地</a:t>
            </a:r>
            <a:endParaRPr lang="zh-CN" altLang="en-US" sz="18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6525" y="1449070"/>
            <a:ext cx="6700105" cy="45144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14858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5338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租客首页</a:t>
            </a:r>
            <a:endParaRPr lang="zh-CN" altLang="en-US" sz="1600"/>
          </a:p>
        </p:txBody>
      </p:sp>
      <p:sp>
        <p:nvSpPr>
          <p:cNvPr id="8" name="椭圆 7"/>
          <p:cNvSpPr/>
          <p:nvPr/>
        </p:nvSpPr>
        <p:spPr>
          <a:xfrm>
            <a:off x="748220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87005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视频列表</a:t>
            </a:r>
            <a:endParaRPr lang="zh-CN" altLang="en-US" sz="1600"/>
          </a:p>
        </p:txBody>
      </p:sp>
      <p:sp>
        <p:nvSpPr>
          <p:cNvPr id="10" name="椭圆 9"/>
          <p:cNvSpPr/>
          <p:nvPr/>
        </p:nvSpPr>
        <p:spPr>
          <a:xfrm>
            <a:off x="976757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7237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查看视频</a:t>
            </a:r>
            <a:endParaRPr lang="zh-CN" altLang="en-US" sz="1600"/>
          </a:p>
        </p:txBody>
      </p:sp>
      <p:sp>
        <p:nvSpPr>
          <p:cNvPr id="12" name="矩形 11"/>
          <p:cNvSpPr/>
          <p:nvPr/>
        </p:nvSpPr>
        <p:spPr>
          <a:xfrm>
            <a:off x="4963160" y="5649595"/>
            <a:ext cx="2342515" cy="55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160" y="1449070"/>
            <a:ext cx="2451100" cy="4361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>
          <a:xfrm>
            <a:off x="6730982" y="2844800"/>
            <a:ext cx="4572036" cy="1172210"/>
          </a:xfrm>
        </p:spPr>
        <p:txBody>
          <a:bodyPr/>
          <a:lstStyle/>
          <a:p>
            <a:r>
              <a:rPr lang="zh-CN" altLang="en-US"/>
              <a:t>谢谢聆听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608330" y="1122680"/>
            <a:ext cx="9448800" cy="573595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、如何上报楼栋安全隐患？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、如何核实上报的安全隐患？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3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、如何发送整改通知？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4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、如何进行线上复查？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5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、如何进行线下复查？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6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、如何关闭隐患？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7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、何为隐患整改超时？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8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、如何查看租客防疫信息？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9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、如何监督消防安全知识学习情况？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、如何管理网格内的租客信息？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11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、如何查看网格内的承诺书签名情况？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12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rPr>
              <a:t>、如何获取楼栋定位？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rPr>
              <a:t>网格员培训项目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如何登录系统？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、使用微信“扫”右侧的二维码，或者微信搜索小程序“沙井楼长通”，即可进入小程序。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、选择“</a:t>
            </a:r>
            <a:r>
              <a:rPr lang="zh-CN" altLang="en-US" sz="1800">
                <a:sym typeface="+mn-ea"/>
              </a:rPr>
              <a:t>网格员</a:t>
            </a:r>
            <a:r>
              <a:rPr lang="zh-CN" altLang="en-US" sz="1800"/>
              <a:t>”角色，系统默认微信号码登录，选择预留在网格中心的号码登录。</a:t>
            </a:r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5570" y="1167765"/>
            <a:ext cx="3960000" cy="45222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53330" y="467360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微信扫一扫打开小程序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60" y="1980565"/>
            <a:ext cx="2534920" cy="2549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如何上报楼栋安全隐患？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、进入网格员的首页。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、点击“安全隐患上报”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3</a:t>
            </a:r>
            <a:r>
              <a:rPr lang="zh-CN" altLang="en-US" sz="1800"/>
              <a:t>、选择隐患楼栋，录入隐患房间（选填），选择隐患类型及上传隐患照片，提交即可。</a:t>
            </a:r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8890" y="591185"/>
            <a:ext cx="6637020" cy="5976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如何核实上报的安全隐患？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1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租客</a:t>
            </a:r>
            <a:r>
              <a:rPr lang="en-US" altLang="zh-CN" sz="1800"/>
              <a:t>/</a:t>
            </a:r>
            <a:r>
              <a:rPr lang="zh-CN" altLang="en-US" sz="1800"/>
              <a:t>楼栋长上报的楼栋隐患、三小场所经营者上报的安全隐患都需要所处网格的网格员进行核实，确认隐患是否成立，确定隐患成立后才能下发给相关责任人整改。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、核实楼栋隐患：网格员首页</a:t>
            </a:r>
            <a:r>
              <a:rPr lang="en-US" altLang="zh-CN" sz="1800"/>
              <a:t>--</a:t>
            </a:r>
            <a:r>
              <a:rPr lang="zh-CN" altLang="en-US" sz="1800"/>
              <a:t>楼栋隐患管理</a:t>
            </a:r>
            <a:r>
              <a:rPr lang="en-US" altLang="zh-CN" sz="1800"/>
              <a:t>--</a:t>
            </a:r>
            <a:r>
              <a:rPr lang="zh-CN" altLang="en-US" sz="1800"/>
              <a:t>待核实。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</a:t>
            </a:r>
            <a:r>
              <a:rPr lang="zh-CN" altLang="en-US" sz="1800">
                <a:sym typeface="+mn-ea"/>
              </a:rPr>
              <a:t>核实三小场所隐患：网格员首页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场所隐患管理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待核实。</a:t>
            </a:r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3470" y="618490"/>
            <a:ext cx="6870700" cy="5887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如何发送整改通知？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740" y="1764030"/>
            <a:ext cx="3956685" cy="4377690"/>
          </a:xfrm>
        </p:spPr>
        <p:txBody>
          <a:bodyPr>
            <a:normAutofit lnSpcReduction="1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核实成立的隐患，网格员需给各隐患整改责任人发送整改通知，告知每个隐患的整改期限。楼栋隐患整改责任人是楼栋长，三小场所隐患整改责任人是经营者。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1</a:t>
            </a:r>
            <a:r>
              <a:rPr lang="zh-CN" altLang="en-US" sz="1800"/>
              <a:t>、整改楼栋隐患：网格员首页</a:t>
            </a:r>
            <a:r>
              <a:rPr lang="en-US" altLang="zh-CN" sz="1800"/>
              <a:t>--</a:t>
            </a:r>
            <a:r>
              <a:rPr lang="zh-CN" altLang="en-US" sz="1800"/>
              <a:t>楼栋隐患管理</a:t>
            </a:r>
            <a:r>
              <a:rPr lang="en-US" altLang="zh-CN" sz="1800"/>
              <a:t>--</a:t>
            </a:r>
            <a:r>
              <a:rPr lang="zh-CN" altLang="en-US" sz="1800"/>
              <a:t>待整改。</a:t>
            </a:r>
            <a:endParaRPr lang="zh-CN" altLang="en-US" sz="18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/>
              <a:t>2</a:t>
            </a:r>
            <a:r>
              <a:rPr lang="zh-CN" altLang="en-US" sz="1800"/>
              <a:t>、整改</a:t>
            </a:r>
            <a:r>
              <a:rPr lang="zh-CN" altLang="en-US" sz="1800">
                <a:sym typeface="+mn-ea"/>
              </a:rPr>
              <a:t>三小场所隐患：网格员首页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场所隐患管理</a:t>
            </a:r>
            <a:r>
              <a:rPr lang="en-US" altLang="zh-CN" sz="1800">
                <a:sym typeface="+mn-ea"/>
              </a:rPr>
              <a:t>--</a:t>
            </a:r>
            <a:r>
              <a:rPr lang="zh-CN" altLang="en-US" sz="1800">
                <a:sym typeface="+mn-ea"/>
              </a:rPr>
              <a:t>待整改。</a:t>
            </a:r>
            <a:endParaRPr lang="zh-CN" altLang="en-US" sz="1800"/>
          </a:p>
        </p:txBody>
      </p:sp>
      <p:sp>
        <p:nvSpPr>
          <p:cNvPr id="5" name="椭圆 4"/>
          <p:cNvSpPr/>
          <p:nvPr/>
        </p:nvSpPr>
        <p:spPr>
          <a:xfrm>
            <a:off x="4999990" y="957407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04790" y="93281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网格员首页</a:t>
            </a:r>
            <a:endParaRPr lang="zh-CN" altLang="en-US" sz="1600"/>
          </a:p>
        </p:txBody>
      </p:sp>
      <p:sp>
        <p:nvSpPr>
          <p:cNvPr id="8" name="椭圆 7"/>
          <p:cNvSpPr/>
          <p:nvPr/>
        </p:nvSpPr>
        <p:spPr>
          <a:xfrm>
            <a:off x="6716395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21195" y="932815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待整改隐患列表</a:t>
            </a:r>
            <a:endParaRPr lang="zh-CN" altLang="en-US" sz="1600"/>
          </a:p>
        </p:txBody>
      </p:sp>
      <p:sp>
        <p:nvSpPr>
          <p:cNvPr id="6" name="椭圆 5"/>
          <p:cNvSpPr/>
          <p:nvPr/>
        </p:nvSpPr>
        <p:spPr>
          <a:xfrm>
            <a:off x="865886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63660" y="93281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隐患详情</a:t>
            </a:r>
            <a:endParaRPr lang="zh-CN" altLang="en-US" sz="1600"/>
          </a:p>
        </p:txBody>
      </p:sp>
      <p:sp>
        <p:nvSpPr>
          <p:cNvPr id="12" name="椭圆 11"/>
          <p:cNvSpPr/>
          <p:nvPr/>
        </p:nvSpPr>
        <p:spPr>
          <a:xfrm>
            <a:off x="10280650" y="957408"/>
            <a:ext cx="288000" cy="28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85450" y="932815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发送整改通知</a:t>
            </a:r>
            <a:endParaRPr lang="zh-CN" altLang="en-US" sz="16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25" y="1270000"/>
            <a:ext cx="6987540" cy="5360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36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36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THUMBS_INDEX" val="1、4、7、9、11、12、17、20、21、22、23、24、27、32、35、40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536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  <p:tag name="KSO_WM_SLIDE_MODEL_TYPE" val="cover"/>
</p:tagLst>
</file>

<file path=ppt/tags/tag142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536_4*l_h_i*1_3_1"/>
  <p:tag name="KSO_WM_TEMPLATE_CATEGORY" val="custom"/>
  <p:tag name="KSO_WM_TEMPLATE_INDEX" val="20204536"/>
  <p:tag name="KSO_WM_UNIT_LAYERLEVEL" val="1_1_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536_4*l_h_i*1_3_1"/>
  <p:tag name="KSO_WM_TEMPLATE_CATEGORY" val="custom"/>
  <p:tag name="KSO_WM_TEMPLATE_INDEX" val="20204536"/>
  <p:tag name="KSO_WM_UNIT_LAYERLEVEL" val="1_1_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536_4*l_h_a*1_3_1"/>
  <p:tag name="KSO_WM_TEMPLATE_CATEGORY" val="custom"/>
  <p:tag name="KSO_WM_TEMPLATE_INDEX" val="20204536"/>
  <p:tag name="KSO_WM_UNIT_LAYERLEVEL" val="1_1_1"/>
  <p:tag name="KSO_WM_TAG_VERSION" val="1.0"/>
  <p:tag name="KSO_WM_BEAUTIFY_FLAG" val="#wm#"/>
  <p:tag name="KSO_WM_UNIT_PRESET_TEXT" val="添加标题"/>
  <p:tag name="KSO_WM_UNIT_ISNUMDGMTITLE" val="0"/>
</p:tagLst>
</file>

<file path=ppt/tags/tag14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4536_4*l_h_f*1_3_1"/>
  <p:tag name="KSO_WM_TEMPLATE_CATEGORY" val="custom"/>
  <p:tag name="KSO_WM_TEMPLATE_INDEX" val="20204536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"/>
  <p:tag name="KSO_WM_UNIT_SUBTYPE" val="a"/>
</p:tagLst>
</file>

<file path=ppt/tags/tag146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536_4*l_h_i*1_1_1"/>
  <p:tag name="KSO_WM_TEMPLATE_CATEGORY" val="custom"/>
  <p:tag name="KSO_WM_TEMPLATE_INDEX" val="20204536"/>
  <p:tag name="KSO_WM_UNIT_LAYERLEVEL" val="1_1_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536_4*l_h_f*1_1_1"/>
  <p:tag name="KSO_WM_TEMPLATE_CATEGORY" val="custom"/>
  <p:tag name="KSO_WM_TEMPLATE_INDEX" val="20204536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"/>
  <p:tag name="KSO_WM_UNIT_SUBTYPE" val="a"/>
</p:tagLst>
</file>

<file path=ppt/tags/tag148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536_4*l_h_i*1_4_1"/>
  <p:tag name="KSO_WM_TEMPLATE_CATEGORY" val="custom"/>
  <p:tag name="KSO_WM_TEMPLATE_INDEX" val="20204536"/>
  <p:tag name="KSO_WM_UNIT_LAYERLEVEL" val="1_1_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536_4*l_h_i*1_4_1"/>
  <p:tag name="KSO_WM_TEMPLATE_CATEGORY" val="custom"/>
  <p:tag name="KSO_WM_TEMPLATE_INDEX" val="20204536"/>
  <p:tag name="KSO_WM_UNIT_LAYERLEVEL" val="1_1_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536_4*l_h_a*1_4_1"/>
  <p:tag name="KSO_WM_TEMPLATE_CATEGORY" val="custom"/>
  <p:tag name="KSO_WM_TEMPLATE_INDEX" val="20204536"/>
  <p:tag name="KSO_WM_UNIT_LAYERLEVEL" val="1_1_1"/>
  <p:tag name="KSO_WM_TAG_VERSION" val="1.0"/>
  <p:tag name="KSO_WM_BEAUTIFY_FLAG" val="#wm#"/>
  <p:tag name="KSO_WM_UNIT_PRESET_TEXT" val="添加标题"/>
  <p:tag name="KSO_WM_UNIT_ISNUMDGMTITLE" val="0"/>
</p:tagLst>
</file>

<file path=ppt/tags/tag151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4536_4*l_h_f*1_4_1"/>
  <p:tag name="KSO_WM_TEMPLATE_CATEGORY" val="custom"/>
  <p:tag name="KSO_WM_TEMPLATE_INDEX" val="20204536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"/>
  <p:tag name="KSO_WM_UNIT_SUBTYPE" val="a"/>
</p:tagLst>
</file>

<file path=ppt/tags/tag152.xml><?xml version="1.0" encoding="utf-8"?>
<p:tagLst xmlns:p="http://schemas.openxmlformats.org/presentationml/2006/main">
  <p:tag name="KSO_WM_UNIT_LINE_FORE_SCHEMECOLOR_INDEX" val="13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536_4*l_h_i*1_2_1"/>
  <p:tag name="KSO_WM_TEMPLATE_CATEGORY" val="custom"/>
  <p:tag name="KSO_WM_TEMPLATE_INDEX" val="20204536"/>
  <p:tag name="KSO_WM_UNIT_LAYERLEVEL" val="1_1_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536_4*l_h_f*1_2_1"/>
  <p:tag name="KSO_WM_TEMPLATE_CATEGORY" val="custom"/>
  <p:tag name="KSO_WM_TEMPLATE_INDEX" val="20204536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"/>
  <p:tag name="KSO_WM_UNIT_SUBTYPE" val="a"/>
</p:tagLst>
</file>

<file path=ppt/tags/tag154.xml><?xml version="1.0" encoding="utf-8"?>
<p:tagLst xmlns:p="http://schemas.openxmlformats.org/presentationml/2006/main">
  <p:tag name="KSO_WM_UNIT_ISCONTENTSTITLE" val="1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536_4*a*1"/>
  <p:tag name="KSO_WM_TEMPLATE_CATEGORY" val="custom"/>
  <p:tag name="KSO_WM_TEMPLATE_INDEX" val="20204536"/>
  <p:tag name="KSO_WM_UNIT_LAYERLEVEL" val="1"/>
  <p:tag name="KSO_WM_TAG_VERSION" val="1.0"/>
  <p:tag name="KSO_WM_BEAUTIFY_FLAG" val="#wm#"/>
  <p:tag name="KSO_WM_UNIT_PRESET_TEXT" val="目录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536_4*l_h_i*1_1_1"/>
  <p:tag name="KSO_WM_TEMPLATE_CATEGORY" val="custom"/>
  <p:tag name="KSO_WM_TEMPLATE_INDEX" val="20204536"/>
  <p:tag name="KSO_WM_UNIT_LAYERLEVEL" val="1_1_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536_4*l_h_a*1_1_1"/>
  <p:tag name="KSO_WM_TEMPLATE_CATEGORY" val="custom"/>
  <p:tag name="KSO_WM_TEMPLATE_INDEX" val="20204536"/>
  <p:tag name="KSO_WM_UNIT_LAYERLEVEL" val="1_1_1"/>
  <p:tag name="KSO_WM_TAG_VERSION" val="1.0"/>
  <p:tag name="KSO_WM_BEAUTIFY_FLAG" val="#wm#"/>
  <p:tag name="KSO_WM_UNIT_PRESET_TEXT" val="添加标题"/>
  <p:tag name="KSO_WM_UNIT_ISNUMDGMTITLE" val="0"/>
</p:tagLst>
</file>

<file path=ppt/tags/tag157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536_4*l_h_i*1_2_1"/>
  <p:tag name="KSO_WM_TEMPLATE_CATEGORY" val="custom"/>
  <p:tag name="KSO_WM_TEMPLATE_INDEX" val="20204536"/>
  <p:tag name="KSO_WM_UNIT_LAYERLEVEL" val="1_1_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536_4*l_h_a*1_2_1"/>
  <p:tag name="KSO_WM_TEMPLATE_CATEGORY" val="custom"/>
  <p:tag name="KSO_WM_TEMPLATE_INDEX" val="20204536"/>
  <p:tag name="KSO_WM_UNIT_LAYERLEVEL" val="1_1_1"/>
  <p:tag name="KSO_WM_TAG_VERSION" val="1.0"/>
  <p:tag name="KSO_WM_BEAUTIFY_FLAG" val="#wm#"/>
  <p:tag name="KSO_WM_UNIT_PRESET_TEXT" val="添加标题"/>
  <p:tag name="KSO_WM_UNIT_ISNUMDGMTITLE" val="0"/>
</p:tagLst>
</file>

<file path=ppt/tags/tag159.xml><?xml version="1.0" encoding="utf-8"?>
<p:tagLst xmlns:p="http://schemas.openxmlformats.org/presentationml/2006/main">
  <p:tag name="KSO_WM_SLIDE_ID" val="custom20204536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536"/>
  <p:tag name="KSO_WM_SLIDE_LAYOUT" val="a_l"/>
  <p:tag name="KSO_WM_SLIDE_LAYOUT_CNT" val="1_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36_10*i*2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36_10*a*1"/>
  <p:tag name="KSO_WM_TEMPLATE_CATEGORY" val="custom"/>
  <p:tag name="KSO_WM_TEMPLATE_INDEX" val="20204536"/>
  <p:tag name="KSO_WM_UNIT_LAYERLEVEL" val="1"/>
  <p:tag name="KSO_WM_TAG_VERSION" val="1.0"/>
  <p:tag name="KSO_WM_BEAUTIFY_FLAG" val="#wm#"/>
  <p:tag name="KSO_WM_UNIT_PRESET_TEXT" val="单击此处添加大标题"/>
  <p:tag name="KSO_WM_UNIT_ISNUMDGMTITLE" val="0"/>
</p:tagLst>
</file>

<file path=ppt/tags/tag16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36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36"/>
  <p:tag name="KSO_WM_SLIDE_LAYOUT" val="a_i_z_h"/>
  <p:tag name="KSO_WM_SLIDE_LAYOUT_CNT" val="1_1_1_2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6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BK_DARK_LIGHT" val="2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36_10*i*2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04536_10*h_a*1_1"/>
  <p:tag name="KSO_WM_TEMPLATE_CATEGORY" val="custom"/>
  <p:tag name="KSO_WM_TEMPLATE_INDEX" val="20204536"/>
  <p:tag name="KSO_WM_UNIT_LAYERLEVEL" val="1_1"/>
  <p:tag name="KSO_WM_TAG_VERSION" val="1.0"/>
  <p:tag name="KSO_WM_BEAUTIFY_FLAG" val="#wm#"/>
  <p:tag name="KSO_WM_UNIT_PRESET_TEXT" val="单击此处添加小标题"/>
  <p:tag name="KSO_WM_UNIT_ISNUMDGMTITLE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36_10*a*1"/>
  <p:tag name="KSO_WM_TEMPLATE_CATEGORY" val="custom"/>
  <p:tag name="KSO_WM_TEMPLATE_INDEX" val="20204536"/>
  <p:tag name="KSO_WM_UNIT_LAYERLEVEL" val="1"/>
  <p:tag name="KSO_WM_TAG_VERSION" val="1.0"/>
  <p:tag name="KSO_WM_BEAUTIFY_FLAG" val="#wm#"/>
  <p:tag name="KSO_WM_UNIT_PRESET_TEXT" val="单击此处添加大标题"/>
  <p:tag name="KSO_WM_UNIT_ISNUMDGMTITLE" val="0"/>
</p:tagLst>
</file>

<file path=ppt/tags/tag17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36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36"/>
  <p:tag name="KSO_WM_SLIDE_LAYOUT" val="a_i_z_h"/>
  <p:tag name="KSO_WM_SLIDE_LAYOUT_CNT" val="1_1_1_2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8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BK_DARK_LIGHT" val="2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36_10*i*2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04536_10*h_a*1_1"/>
  <p:tag name="KSO_WM_TEMPLATE_CATEGORY" val="custom"/>
  <p:tag name="KSO_WM_TEMPLATE_INDEX" val="20204536"/>
  <p:tag name="KSO_WM_UNIT_LAYERLEVEL" val="1_1"/>
  <p:tag name="KSO_WM_TAG_VERSION" val="1.0"/>
  <p:tag name="KSO_WM_BEAUTIFY_FLAG" val="#wm#"/>
  <p:tag name="KSO_WM_UNIT_PRESET_TEXT" val="单击此处添加小标题"/>
  <p:tag name="KSO_WM_UNIT_ISNUMDGMTITLE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36_10*a*1"/>
  <p:tag name="KSO_WM_TEMPLATE_CATEGORY" val="custom"/>
  <p:tag name="KSO_WM_TEMPLATE_INDEX" val="20204536"/>
  <p:tag name="KSO_WM_UNIT_LAYERLEVEL" val="1"/>
  <p:tag name="KSO_WM_TAG_VERSION" val="1.0"/>
  <p:tag name="KSO_WM_BEAUTIFY_FLAG" val="#wm#"/>
  <p:tag name="KSO_WM_UNIT_PRESET_TEXT" val="单击此处添加大标题"/>
  <p:tag name="KSO_WM_UNIT_ISNUMDGMTITLE" val="0"/>
</p:tagLst>
</file>

<file path=ppt/tags/tag19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36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36"/>
  <p:tag name="KSO_WM_SLIDE_LAYOUT" val="a_i_z_h"/>
  <p:tag name="KSO_WM_SLIDE_LAYOUT_CNT" val="1_1_1_2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0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BK_DARK_LIGHT" val="2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36_10*i*2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04536_10*h_a*1_1"/>
  <p:tag name="KSO_WM_TEMPLATE_CATEGORY" val="custom"/>
  <p:tag name="KSO_WM_TEMPLATE_INDEX" val="20204536"/>
  <p:tag name="KSO_WM_UNIT_LAYERLEVEL" val="1_1"/>
  <p:tag name="KSO_WM_TAG_VERSION" val="1.0"/>
  <p:tag name="KSO_WM_BEAUTIFY_FLAG" val="#wm#"/>
  <p:tag name="KSO_WM_UNIT_PRESET_TEXT" val="单击此处添加小标题"/>
  <p:tag name="KSO_WM_UNIT_ISNUMDGMTITLE" val="0"/>
</p:tagLst>
</file>

<file path=ppt/tags/tag209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36_10*a*1"/>
  <p:tag name="KSO_WM_TEMPLATE_CATEGORY" val="custom"/>
  <p:tag name="KSO_WM_TEMPLATE_INDEX" val="20204536"/>
  <p:tag name="KSO_WM_UNIT_LAYERLEVEL" val="1"/>
  <p:tag name="KSO_WM_TAG_VERSION" val="1.0"/>
  <p:tag name="KSO_WM_BEAUTIFY_FLAG" val="#wm#"/>
  <p:tag name="KSO_WM_UNIT_PRESET_TEXT" val="单击此处添加大标题"/>
  <p:tag name="KSO_WM_UNIT_ISNUMDGMTITLE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36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36"/>
  <p:tag name="KSO_WM_SLIDE_LAYOUT" val="a_i_z_h"/>
  <p:tag name="KSO_WM_SLIDE_LAYOUT_CNT" val="1_1_1_2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1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BK_DARK_LIGHT" val="2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36_10*i*1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36_10*i*2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04536_10*h_a*1_1"/>
  <p:tag name="KSO_WM_TEMPLATE_CATEGORY" val="custom"/>
  <p:tag name="KSO_WM_TEMPLATE_INDEX" val="20204536"/>
  <p:tag name="KSO_WM_UNIT_LAYERLEVEL" val="1_1"/>
  <p:tag name="KSO_WM_TAG_VERSION" val="1.0"/>
  <p:tag name="KSO_WM_BEAUTIFY_FLAG" val="#wm#"/>
  <p:tag name="KSO_WM_UNIT_PRESET_TEXT" val="单击此处添加小标题"/>
  <p:tag name="KSO_WM_UNIT_ISNUMDGMTITLE" val="0"/>
</p:tagLst>
</file>

<file path=ppt/tags/tag22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36_10*a*1"/>
  <p:tag name="KSO_WM_TEMPLATE_CATEGORY" val="custom"/>
  <p:tag name="KSO_WM_TEMPLATE_INDEX" val="20204536"/>
  <p:tag name="KSO_WM_UNIT_LAYERLEVEL" val="1"/>
  <p:tag name="KSO_WM_TAG_VERSION" val="1.0"/>
  <p:tag name="KSO_WM_BEAUTIFY_FLAG" val="#wm#"/>
  <p:tag name="KSO_WM_UNIT_PRESET_TEXT" val="单击此处添加大标题"/>
  <p:tag name="KSO_WM_UNIT_ISNUMDGMTITLE" val="0"/>
</p:tagLst>
</file>

<file path=ppt/tags/tag22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36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TEMPLATE_CATEGORY" val="custom"/>
  <p:tag name="KSO_WM_TEMPLATE_INDEX" val="20204536"/>
  <p:tag name="KSO_WM_SLIDE_LAYOUT" val="a_i_z_h"/>
  <p:tag name="KSO_WM_SLIDE_LAYOUT_CNT" val="1_1_1_2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2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36"/>
</p:tagLst>
</file>

<file path=ppt/tags/tag229.xml><?xml version="1.0" encoding="utf-8"?>
<p:tagLst xmlns:p="http://schemas.openxmlformats.org/presentationml/2006/main">
  <p:tag name="KSO_WM_UNIT_ISCONTENTS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36_40*a*1"/>
  <p:tag name="KSO_WM_TEMPLATE_CATEGORY" val="custom"/>
  <p:tag name="KSO_WM_TEMPLATE_INDEX" val="20204536"/>
  <p:tag name="KSO_WM_UNIT_LAYERLEVEL" val="1"/>
  <p:tag name="KSO_WM_TAG_VERSION" val="1.0"/>
  <p:tag name="KSO_WM_BEAUTIFY_FLAG" val="#wm#"/>
  <p:tag name="KSO_WM_UNIT_PRESET_TEXT" val="谢谢聆听"/>
  <p:tag name="KSO_WM_UNIT_ISNUMDGMTITLE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custom20204536_40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0"/>
  <p:tag name="KSO_WM_TAG_VERSION" val="1.0"/>
  <p:tag name="KSO_WM_BEAUTIFY_FLAG" val="#wm#"/>
  <p:tag name="KSO_WM_TEMPLATE_CATEGORY" val="custom"/>
  <p:tag name="KSO_WM_TEMPLATE_INDEX" val="20204536"/>
  <p:tag name="KSO_WM_SLIDE_LAYOUT" val="a_b"/>
  <p:tag name="KSO_WM_SLIDE_LAYOUT_CNT" val="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30">
      <a:dk1>
        <a:srgbClr val="000000"/>
      </a:dk1>
      <a:lt1>
        <a:srgbClr val="FFFFFF"/>
      </a:lt1>
      <a:dk2>
        <a:srgbClr val="E6EAEE"/>
      </a:dk2>
      <a:lt2>
        <a:srgbClr val="FBFCFC"/>
      </a:lt2>
      <a:accent1>
        <a:srgbClr val="0F67AF"/>
      </a:accent1>
      <a:accent2>
        <a:srgbClr val="284AA8"/>
      </a:accent2>
      <a:accent3>
        <a:srgbClr val="4F4492"/>
      </a:accent3>
      <a:accent4>
        <a:srgbClr val="793791"/>
      </a:accent4>
      <a:accent5>
        <a:srgbClr val="9C247F"/>
      </a:accent5>
      <a:accent6>
        <a:srgbClr val="CD117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4916</Words>
  <Application>WPS 表格</Application>
  <PresentationFormat>宽屏</PresentationFormat>
  <Paragraphs>683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Arial</vt:lpstr>
      <vt:lpstr>方正书宋_GBK</vt:lpstr>
      <vt:lpstr>Wingdings</vt:lpstr>
      <vt:lpstr>微软雅黑</vt:lpstr>
      <vt:lpstr>汉仪旗黑</vt:lpstr>
      <vt:lpstr>汉仪旗黑-85S</vt:lpstr>
      <vt:lpstr>苹方-简</vt:lpstr>
      <vt:lpstr>Segoe UI</vt:lpstr>
      <vt:lpstr>宋体</vt:lpstr>
      <vt:lpstr>Arial Unicode MS</vt:lpstr>
      <vt:lpstr>Calibri</vt:lpstr>
      <vt:lpstr>Helvetica Neue</vt:lpstr>
      <vt:lpstr>汉仪书宋二KW</vt:lpstr>
      <vt:lpstr>微软雅黑</vt:lpstr>
      <vt:lpstr>Office 主题​​</vt:lpstr>
      <vt:lpstr>楼长通V1.0培训</vt:lpstr>
      <vt:lpstr>PowerPoint 演示文稿</vt:lpstr>
      <vt:lpstr>PowerPoint 演示文稿</vt:lpstr>
      <vt:lpstr>网格员操作培训</vt:lpstr>
      <vt:lpstr>PowerPoint 演示文稿</vt:lpstr>
      <vt:lpstr>如何登录系统？</vt:lpstr>
      <vt:lpstr>如何上报楼栋安全隐患？</vt:lpstr>
      <vt:lpstr>如何核实上报的安全隐患？</vt:lpstr>
      <vt:lpstr>如何发送整改通知？</vt:lpstr>
      <vt:lpstr>如何进行线上复查？</vt:lpstr>
      <vt:lpstr>如何进行线下复查？</vt:lpstr>
      <vt:lpstr>如何关闭隐患？</vt:lpstr>
      <vt:lpstr>何为隐患整改超时？</vt:lpstr>
      <vt:lpstr>如何查看租客防疫信息？</vt:lpstr>
      <vt:lpstr>如何监督消防安全知识学习情况？</vt:lpstr>
      <vt:lpstr>如何管理网格内的租客信息？</vt:lpstr>
      <vt:lpstr>如何查看网格内的承诺书签名情况？</vt:lpstr>
      <vt:lpstr>如何获取楼栋定位？</vt:lpstr>
      <vt:lpstr>楼栋长操作培训</vt:lpstr>
      <vt:lpstr>PowerPoint 演示文稿</vt:lpstr>
      <vt:lpstr>如何登录系统？</vt:lpstr>
      <vt:lpstr>如何上报楼栋安全隐患？</vt:lpstr>
      <vt:lpstr>如何查看待整改隐患？</vt:lpstr>
      <vt:lpstr>完成整改，如何通知网格员复查？</vt:lpstr>
      <vt:lpstr>何为隐患整改超时？</vt:lpstr>
      <vt:lpstr>如何添加租客？</vt:lpstr>
      <vt:lpstr>如何删除已搬离租客？</vt:lpstr>
      <vt:lpstr>如何查看租客防疫信息？</vt:lpstr>
      <vt:lpstr>如何正确使用防疫二维码？</vt:lpstr>
      <vt:lpstr>如何学习消防安全知识？</vt:lpstr>
      <vt:lpstr>如何查看租客消防安全知识学习情况？</vt:lpstr>
      <vt:lpstr>如何签名承诺书？</vt:lpstr>
      <vt:lpstr>三小场所操作培训</vt:lpstr>
      <vt:lpstr>PowerPoint 演示文稿</vt:lpstr>
      <vt:lpstr>如何登录系统？</vt:lpstr>
      <vt:lpstr>如何上报场所安全隐患？</vt:lpstr>
      <vt:lpstr>如何查看待整改隐患？</vt:lpstr>
      <vt:lpstr>完成整改，如何通知网格员复查？</vt:lpstr>
      <vt:lpstr>何为隐患整改超时？</vt:lpstr>
      <vt:lpstr>如何学习消防安全知识？</vt:lpstr>
      <vt:lpstr>如何签名承诺书？</vt:lpstr>
      <vt:lpstr>租客操作培训</vt:lpstr>
      <vt:lpstr>PowerPoint 演示文稿</vt:lpstr>
      <vt:lpstr>如何登录系统？</vt:lpstr>
      <vt:lpstr>如何上报楼栋安全隐患？</vt:lpstr>
      <vt:lpstr>如何上报防疫信息？</vt:lpstr>
      <vt:lpstr>如何学习消防安全知识？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mj</dc:creator>
  <cp:lastModifiedBy>mj</cp:lastModifiedBy>
  <cp:revision>240</cp:revision>
  <dcterms:created xsi:type="dcterms:W3CDTF">2021-05-13T04:49:45Z</dcterms:created>
  <dcterms:modified xsi:type="dcterms:W3CDTF">2021-05-13T04:49:45Z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  <property fmtid="{D5CDD505-2E9C-101B-9397-08002B2CF9AE}" pid="3" name="ICV">
    <vt:lpwstr>FAFC4BF8645F4E8EA92B4511BFFBBF23</vt:lpwstr>
  </property>
</Properties>
</file>